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2" r:id="rId3"/>
    <p:sldId id="268" r:id="rId4"/>
    <p:sldId id="258" r:id="rId5"/>
    <p:sldId id="271" r:id="rId6"/>
    <p:sldId id="273" r:id="rId7"/>
    <p:sldId id="274" r:id="rId8"/>
    <p:sldId id="272" r:id="rId9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14" y="1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1B62AB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1B62AB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42847" y="1400937"/>
            <a:ext cx="4899660" cy="4768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4275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7355" y="1796795"/>
            <a:ext cx="5364480" cy="4500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1B62AB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571"/>
            <a:ext cx="12191999" cy="68534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2866" y="284810"/>
            <a:ext cx="6868795" cy="497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rgbClr val="1B62AB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6363" y="1103375"/>
            <a:ext cx="7071359" cy="3159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bolshayaperemena.onlin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5021" y="3576828"/>
            <a:ext cx="0" cy="170815"/>
          </a:xfrm>
          <a:custGeom>
            <a:avLst/>
            <a:gdLst/>
            <a:ahLst/>
            <a:cxnLst/>
            <a:rect l="l" t="t" r="r" b="b"/>
            <a:pathLst>
              <a:path h="170814">
                <a:moveTo>
                  <a:pt x="0" y="0"/>
                </a:moveTo>
                <a:lnTo>
                  <a:pt x="0" y="170687"/>
                </a:lnTo>
              </a:path>
            </a:pathLst>
          </a:custGeom>
          <a:ln w="38100">
            <a:solidFill>
              <a:srgbClr val="2427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881883" y="1368552"/>
            <a:ext cx="5020310" cy="1657350"/>
            <a:chOff x="2881883" y="1368552"/>
            <a:chExt cx="5020310" cy="1657350"/>
          </a:xfrm>
        </p:grpSpPr>
        <p:sp>
          <p:nvSpPr>
            <p:cNvPr id="4" name="object 4"/>
            <p:cNvSpPr/>
            <p:nvPr/>
          </p:nvSpPr>
          <p:spPr>
            <a:xfrm>
              <a:off x="7415022" y="2852166"/>
              <a:ext cx="0" cy="154940"/>
            </a:xfrm>
            <a:custGeom>
              <a:avLst/>
              <a:gdLst/>
              <a:ahLst/>
              <a:cxnLst/>
              <a:rect l="l" t="t" r="r" b="b"/>
              <a:pathLst>
                <a:path h="154939">
                  <a:moveTo>
                    <a:pt x="0" y="0"/>
                  </a:moveTo>
                  <a:lnTo>
                    <a:pt x="0" y="154686"/>
                  </a:lnTo>
                </a:path>
              </a:pathLst>
            </a:custGeom>
            <a:ln w="38100">
              <a:solidFill>
                <a:srgbClr val="2427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81883" y="1368552"/>
              <a:ext cx="5020310" cy="789940"/>
            </a:xfrm>
            <a:custGeom>
              <a:avLst/>
              <a:gdLst/>
              <a:ahLst/>
              <a:cxnLst/>
              <a:rect l="l" t="t" r="r" b="b"/>
              <a:pathLst>
                <a:path w="5020309" h="789939">
                  <a:moveTo>
                    <a:pt x="0" y="789432"/>
                  </a:moveTo>
                  <a:lnTo>
                    <a:pt x="5020056" y="789432"/>
                  </a:lnTo>
                  <a:lnTo>
                    <a:pt x="5020056" y="0"/>
                  </a:lnTo>
                  <a:lnTo>
                    <a:pt x="0" y="0"/>
                  </a:lnTo>
                  <a:lnTo>
                    <a:pt x="0" y="789432"/>
                  </a:lnTo>
                  <a:close/>
                </a:path>
              </a:pathLst>
            </a:custGeom>
            <a:solidFill>
              <a:srgbClr val="F087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2866" y="284810"/>
            <a:ext cx="6868795" cy="923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535"/>
              </a:lnSpc>
              <a:spcBef>
                <a:spcPts val="95"/>
              </a:spcBef>
            </a:pPr>
            <a:r>
              <a:rPr spc="-295" dirty="0"/>
              <a:t>Этапы </a:t>
            </a:r>
            <a:r>
              <a:rPr spc="-180" dirty="0"/>
              <a:t>Конкурса </a:t>
            </a:r>
            <a:r>
              <a:rPr spc="-90" dirty="0"/>
              <a:t>для</a:t>
            </a:r>
            <a:r>
              <a:rPr spc="-630" dirty="0"/>
              <a:t> </a:t>
            </a:r>
            <a:r>
              <a:rPr spc="-204" dirty="0"/>
              <a:t>школьников</a:t>
            </a:r>
          </a:p>
          <a:p>
            <a:pPr marL="12700">
              <a:lnSpc>
                <a:spcPts val="3535"/>
              </a:lnSpc>
            </a:pPr>
            <a:r>
              <a:rPr spc="-100" dirty="0"/>
              <a:t>5-7</a:t>
            </a:r>
            <a:r>
              <a:rPr spc="140" dirty="0"/>
              <a:t> </a:t>
            </a:r>
            <a:r>
              <a:rPr spc="-204" dirty="0"/>
              <a:t>классов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7887" y="1367027"/>
            <a:ext cx="1690370" cy="791210"/>
          </a:xfrm>
          <a:prstGeom prst="rect">
            <a:avLst/>
          </a:prstGeom>
          <a:solidFill>
            <a:srgbClr val="F0874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50">
              <a:latin typeface="Times New Roman"/>
              <a:cs typeface="Times New Roman"/>
            </a:endParaRPr>
          </a:p>
          <a:p>
            <a:pPr marL="132080">
              <a:lnSpc>
                <a:spcPct val="100000"/>
              </a:lnSpc>
            </a:pP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Регистрация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32072" y="1532635"/>
            <a:ext cx="35204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Дистанционный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этап</a:t>
            </a:r>
            <a:r>
              <a:rPr sz="18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конкурса</a:t>
            </a:r>
            <a:endParaRPr sz="1800">
              <a:latin typeface="Arial"/>
              <a:cs typeface="Arial"/>
            </a:endParaRPr>
          </a:p>
          <a:p>
            <a:pPr marL="64135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Базовая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оценка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компетенций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участников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23147" y="1368552"/>
            <a:ext cx="3252470" cy="789940"/>
          </a:xfrm>
          <a:prstGeom prst="rect">
            <a:avLst/>
          </a:prstGeom>
          <a:solidFill>
            <a:srgbClr val="F0874A"/>
          </a:solidFill>
        </p:spPr>
        <p:txBody>
          <a:bodyPr vert="horz" wrap="square" lIns="0" tIns="39369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309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Очный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ФИНАЛ</a:t>
            </a:r>
            <a:endParaRPr sz="1800">
              <a:latin typeface="Arial"/>
              <a:cs typeface="Arial"/>
            </a:endParaRPr>
          </a:p>
          <a:p>
            <a:pPr marL="3810"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в МДЦ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«Артеке»</a:t>
            </a:r>
            <a:endParaRPr sz="1800">
              <a:latin typeface="Arial"/>
              <a:cs typeface="Arial"/>
            </a:endParaRPr>
          </a:p>
          <a:p>
            <a:pPr marL="2540" algn="ctr">
              <a:lnSpc>
                <a:spcPts val="1580"/>
              </a:lnSpc>
              <a:spcBef>
                <a:spcPts val="5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Продвинутая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оценка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компетенций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7887" y="2157983"/>
            <a:ext cx="1690370" cy="39624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97155" rIns="0" bIns="0" rtlCol="0">
            <a:spAutoFit/>
          </a:bodyPr>
          <a:lstStyle/>
          <a:p>
            <a:pPr marL="252095">
              <a:lnSpc>
                <a:spcPct val="100000"/>
              </a:lnSpc>
              <a:spcBef>
                <a:spcPts val="765"/>
              </a:spcBef>
            </a:pP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26 </a:t>
            </a:r>
            <a:r>
              <a:rPr sz="1200" b="1" spc="-5" dirty="0">
                <a:solidFill>
                  <a:srgbClr val="FFFFFF"/>
                </a:solidFill>
                <a:latin typeface="Carlito"/>
                <a:cs typeface="Carlito"/>
              </a:rPr>
              <a:t>марта </a:t>
            </a: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– 25</a:t>
            </a:r>
            <a:r>
              <a:rPr sz="1200" b="1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rlito"/>
                <a:cs typeface="Carlito"/>
              </a:rPr>
              <a:t>мая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81883" y="2157983"/>
            <a:ext cx="5020310" cy="396240"/>
          </a:xfrm>
          <a:custGeom>
            <a:avLst/>
            <a:gdLst/>
            <a:ahLst/>
            <a:cxnLst/>
            <a:rect l="l" t="t" r="r" b="b"/>
            <a:pathLst>
              <a:path w="5020309" h="396239">
                <a:moveTo>
                  <a:pt x="5020056" y="0"/>
                </a:moveTo>
                <a:lnTo>
                  <a:pt x="0" y="0"/>
                </a:lnTo>
                <a:lnTo>
                  <a:pt x="0" y="396239"/>
                </a:lnTo>
                <a:lnTo>
                  <a:pt x="5020056" y="396239"/>
                </a:lnTo>
                <a:lnTo>
                  <a:pt x="502005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87646" y="2242820"/>
            <a:ext cx="146075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26 </a:t>
            </a:r>
            <a:r>
              <a:rPr sz="1200" b="1" spc="-5" dirty="0">
                <a:solidFill>
                  <a:srgbClr val="FFFFFF"/>
                </a:solidFill>
                <a:latin typeface="Carlito"/>
                <a:cs typeface="Carlito"/>
              </a:rPr>
              <a:t>марта </a:t>
            </a: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– 31</a:t>
            </a:r>
            <a:r>
              <a:rPr sz="1200" b="1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rlito"/>
                <a:cs typeface="Carlito"/>
              </a:rPr>
              <a:t>мая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23147" y="2157983"/>
            <a:ext cx="3252470" cy="39624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9715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765"/>
              </a:spcBef>
            </a:pP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4 – 24</a:t>
            </a:r>
            <a:r>
              <a:rPr sz="1200" b="1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rlito"/>
                <a:cs typeface="Carlito"/>
              </a:rPr>
              <a:t>июля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7887" y="2994660"/>
            <a:ext cx="4227830" cy="594360"/>
          </a:xfrm>
          <a:custGeom>
            <a:avLst/>
            <a:gdLst/>
            <a:ahLst/>
            <a:cxnLst/>
            <a:rect l="l" t="t" r="r" b="b"/>
            <a:pathLst>
              <a:path w="4227830" h="594360">
                <a:moveTo>
                  <a:pt x="4227576" y="0"/>
                </a:moveTo>
                <a:lnTo>
                  <a:pt x="0" y="0"/>
                </a:lnTo>
                <a:lnTo>
                  <a:pt x="0" y="594360"/>
                </a:lnTo>
                <a:lnTo>
                  <a:pt x="4227576" y="594360"/>
                </a:lnTo>
                <a:lnTo>
                  <a:pt x="4227576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07465" y="3138297"/>
            <a:ext cx="346773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Основные</a:t>
            </a:r>
            <a:r>
              <a:rPr sz="11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задания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выполняются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протяжении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всей игры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11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сценарию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480303" y="3006851"/>
            <a:ext cx="3558540" cy="570230"/>
          </a:xfrm>
          <a:custGeom>
            <a:avLst/>
            <a:gdLst/>
            <a:ahLst/>
            <a:cxnLst/>
            <a:rect l="l" t="t" r="r" b="b"/>
            <a:pathLst>
              <a:path w="3558540" h="570229">
                <a:moveTo>
                  <a:pt x="3558540" y="0"/>
                </a:moveTo>
                <a:lnTo>
                  <a:pt x="0" y="0"/>
                </a:lnTo>
                <a:lnTo>
                  <a:pt x="0" y="569976"/>
                </a:lnTo>
                <a:lnTo>
                  <a:pt x="3558540" y="569976"/>
                </a:lnTo>
                <a:lnTo>
                  <a:pt x="355854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617845" y="3107817"/>
            <a:ext cx="328295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Специализированные</a:t>
            </a:r>
            <a:r>
              <a:rPr sz="11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задания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выполняются по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вызову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знаковом месте</a:t>
            </a:r>
            <a:r>
              <a:rPr sz="11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вызова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523476" y="3006851"/>
            <a:ext cx="2152015" cy="538480"/>
          </a:xfrm>
          <a:custGeom>
            <a:avLst/>
            <a:gdLst/>
            <a:ahLst/>
            <a:cxnLst/>
            <a:rect l="l" t="t" r="r" b="b"/>
            <a:pathLst>
              <a:path w="2152015" h="538479">
                <a:moveTo>
                  <a:pt x="0" y="537972"/>
                </a:moveTo>
                <a:lnTo>
                  <a:pt x="2151887" y="537972"/>
                </a:lnTo>
                <a:lnTo>
                  <a:pt x="2151887" y="0"/>
                </a:lnTo>
                <a:lnTo>
                  <a:pt x="0" y="0"/>
                </a:lnTo>
                <a:lnTo>
                  <a:pt x="0" y="537972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722866" y="3107817"/>
            <a:ext cx="175577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Собеседование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рейтингу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для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600</a:t>
            </a:r>
            <a:r>
              <a:rPr sz="11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детей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516623" y="3747515"/>
            <a:ext cx="1752600" cy="988060"/>
          </a:xfrm>
          <a:custGeom>
            <a:avLst/>
            <a:gdLst/>
            <a:ahLst/>
            <a:cxnLst/>
            <a:rect l="l" t="t" r="r" b="b"/>
            <a:pathLst>
              <a:path w="1752600" h="988060">
                <a:moveTo>
                  <a:pt x="1752600" y="0"/>
                </a:moveTo>
                <a:lnTo>
                  <a:pt x="0" y="0"/>
                </a:lnTo>
                <a:lnTo>
                  <a:pt x="0" y="987552"/>
                </a:lnTo>
                <a:lnTo>
                  <a:pt x="1752600" y="987552"/>
                </a:lnTo>
                <a:lnTo>
                  <a:pt x="1752600" y="0"/>
                </a:lnTo>
                <a:close/>
              </a:path>
            </a:pathLst>
          </a:custGeom>
          <a:solidFill>
            <a:srgbClr val="B4E4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725539" y="4064634"/>
            <a:ext cx="133477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889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242753"/>
                </a:solidFill>
                <a:latin typeface="Arial"/>
                <a:cs typeface="Arial"/>
              </a:rPr>
              <a:t>Смысловые</a:t>
            </a:r>
            <a:r>
              <a:rPr sz="1050" spc="-95" dirty="0">
                <a:solidFill>
                  <a:srgbClr val="24275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42753"/>
                </a:solidFill>
                <a:latin typeface="Arial"/>
                <a:cs typeface="Arial"/>
              </a:rPr>
              <a:t>задания  по вызовам</a:t>
            </a:r>
            <a:r>
              <a:rPr sz="1050" spc="-85" dirty="0">
                <a:solidFill>
                  <a:srgbClr val="242753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242753"/>
                </a:solidFill>
                <a:latin typeface="Arial"/>
                <a:cs typeface="Arial"/>
              </a:rPr>
              <a:t>конкурса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799588" y="2421508"/>
            <a:ext cx="8876030" cy="3868420"/>
            <a:chOff x="2799588" y="2421508"/>
            <a:chExt cx="8876030" cy="3868420"/>
          </a:xfrm>
        </p:grpSpPr>
        <p:sp>
          <p:nvSpPr>
            <p:cNvPr id="23" name="object 23"/>
            <p:cNvSpPr/>
            <p:nvPr/>
          </p:nvSpPr>
          <p:spPr>
            <a:xfrm>
              <a:off x="2818638" y="2841497"/>
              <a:ext cx="7789545" cy="0"/>
            </a:xfrm>
            <a:custGeom>
              <a:avLst/>
              <a:gdLst/>
              <a:ahLst/>
              <a:cxnLst/>
              <a:rect l="l" t="t" r="r" b="b"/>
              <a:pathLst>
                <a:path w="7789545">
                  <a:moveTo>
                    <a:pt x="0" y="0"/>
                  </a:moveTo>
                  <a:lnTo>
                    <a:pt x="7789163" y="0"/>
                  </a:lnTo>
                </a:path>
              </a:pathLst>
            </a:custGeom>
            <a:ln w="38100">
              <a:solidFill>
                <a:srgbClr val="2427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446264" y="2424683"/>
              <a:ext cx="0" cy="183515"/>
            </a:xfrm>
            <a:custGeom>
              <a:avLst/>
              <a:gdLst/>
              <a:ahLst/>
              <a:cxnLst/>
              <a:rect l="l" t="t" r="r" b="b"/>
              <a:pathLst>
                <a:path h="183514">
                  <a:moveTo>
                    <a:pt x="0" y="0"/>
                  </a:moveTo>
                  <a:lnTo>
                    <a:pt x="0" y="183006"/>
                  </a:lnTo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900927" y="5236463"/>
              <a:ext cx="5774690" cy="1053465"/>
            </a:xfrm>
            <a:custGeom>
              <a:avLst/>
              <a:gdLst/>
              <a:ahLst/>
              <a:cxnLst/>
              <a:rect l="l" t="t" r="r" b="b"/>
              <a:pathLst>
                <a:path w="5774690" h="1053464">
                  <a:moveTo>
                    <a:pt x="5774435" y="0"/>
                  </a:moveTo>
                  <a:lnTo>
                    <a:pt x="0" y="0"/>
                  </a:lnTo>
                  <a:lnTo>
                    <a:pt x="0" y="1053084"/>
                  </a:lnTo>
                  <a:lnTo>
                    <a:pt x="5774435" y="1053084"/>
                  </a:lnTo>
                  <a:lnTo>
                    <a:pt x="5774435" y="0"/>
                  </a:lnTo>
                  <a:close/>
                </a:path>
              </a:pathLst>
            </a:custGeom>
            <a:solidFill>
              <a:srgbClr val="242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902452" y="5471159"/>
            <a:ext cx="5773420" cy="611505"/>
          </a:xfrm>
          <a:prstGeom prst="rect">
            <a:avLst/>
          </a:prstGeom>
          <a:solidFill>
            <a:srgbClr val="242753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490"/>
              </a:lnSpc>
            </a:pPr>
            <a:r>
              <a:rPr sz="1800" b="1" spc="-110" dirty="0">
                <a:solidFill>
                  <a:srgbClr val="FF3A56"/>
                </a:solidFill>
                <a:latin typeface="Arial"/>
                <a:cs typeface="Arial"/>
              </a:rPr>
              <a:t>ПРИЗОВОЙ</a:t>
            </a:r>
            <a:r>
              <a:rPr sz="1800" b="1" spc="185" dirty="0">
                <a:solidFill>
                  <a:srgbClr val="FF3A56"/>
                </a:solidFill>
                <a:latin typeface="Arial"/>
                <a:cs typeface="Arial"/>
              </a:rPr>
              <a:t> </a:t>
            </a:r>
            <a:r>
              <a:rPr sz="1800" b="1" spc="15" dirty="0">
                <a:solidFill>
                  <a:srgbClr val="FF3A56"/>
                </a:solidFill>
                <a:latin typeface="Arial"/>
                <a:cs typeface="Arial"/>
              </a:rPr>
              <a:t>ФОНД</a:t>
            </a:r>
            <a:endParaRPr sz="1800">
              <a:latin typeface="Arial"/>
              <a:cs typeface="Arial"/>
            </a:endParaRPr>
          </a:p>
          <a:p>
            <a:pPr marL="504190" marR="497205" algn="ctr">
              <a:lnSpc>
                <a:spcPct val="100000"/>
              </a:lnSpc>
              <a:spcBef>
                <a:spcPts val="5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300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победителей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станут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участниками 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образовательного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путешествия по маршруту «Москва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Владивосток»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523476" y="3544823"/>
            <a:ext cx="2152015" cy="396240"/>
          </a:xfrm>
          <a:custGeom>
            <a:avLst/>
            <a:gdLst/>
            <a:ahLst/>
            <a:cxnLst/>
            <a:rect l="l" t="t" r="r" b="b"/>
            <a:pathLst>
              <a:path w="2152015" h="396239">
                <a:moveTo>
                  <a:pt x="2151887" y="0"/>
                </a:moveTo>
                <a:lnTo>
                  <a:pt x="0" y="0"/>
                </a:lnTo>
                <a:lnTo>
                  <a:pt x="0" y="396239"/>
                </a:lnTo>
                <a:lnTo>
                  <a:pt x="2151887" y="396239"/>
                </a:lnTo>
                <a:lnTo>
                  <a:pt x="2151887" y="0"/>
                </a:lnTo>
                <a:close/>
              </a:path>
            </a:pathLst>
          </a:custGeom>
          <a:solidFill>
            <a:srgbClr val="FF3A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0172445" y="3635502"/>
            <a:ext cx="8585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25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– 30</a:t>
            </a:r>
            <a:r>
              <a:rPr sz="12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мая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23316" y="2535935"/>
            <a:ext cx="10005695" cy="2856865"/>
            <a:chOff x="623316" y="2535935"/>
            <a:chExt cx="10005695" cy="2856865"/>
          </a:xfrm>
        </p:grpSpPr>
        <p:sp>
          <p:nvSpPr>
            <p:cNvPr id="30" name="object 30"/>
            <p:cNvSpPr/>
            <p:nvPr/>
          </p:nvSpPr>
          <p:spPr>
            <a:xfrm>
              <a:off x="5424677" y="2554985"/>
              <a:ext cx="0" cy="292100"/>
            </a:xfrm>
            <a:custGeom>
              <a:avLst/>
              <a:gdLst/>
              <a:ahLst/>
              <a:cxnLst/>
              <a:rect l="l" t="t" r="r" b="b"/>
              <a:pathLst>
                <a:path h="292100">
                  <a:moveTo>
                    <a:pt x="0" y="0"/>
                  </a:moveTo>
                  <a:lnTo>
                    <a:pt x="0" y="291718"/>
                  </a:lnTo>
                </a:path>
              </a:pathLst>
            </a:custGeom>
            <a:ln w="38100">
              <a:solidFill>
                <a:srgbClr val="2427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818638" y="2833877"/>
              <a:ext cx="2540" cy="160020"/>
            </a:xfrm>
            <a:custGeom>
              <a:avLst/>
              <a:gdLst/>
              <a:ahLst/>
              <a:cxnLst/>
              <a:rect l="l" t="t" r="r" b="b"/>
              <a:pathLst>
                <a:path w="2539" h="160019">
                  <a:moveTo>
                    <a:pt x="1206" y="-19050"/>
                  </a:moveTo>
                  <a:lnTo>
                    <a:pt x="1206" y="178561"/>
                  </a:lnTo>
                </a:path>
              </a:pathLst>
            </a:custGeom>
            <a:ln w="40512">
              <a:solidFill>
                <a:srgbClr val="2427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606277" y="2839973"/>
              <a:ext cx="2540" cy="160020"/>
            </a:xfrm>
            <a:custGeom>
              <a:avLst/>
              <a:gdLst/>
              <a:ahLst/>
              <a:cxnLst/>
              <a:rect l="l" t="t" r="r" b="b"/>
              <a:pathLst>
                <a:path w="2540" h="160019">
                  <a:moveTo>
                    <a:pt x="1206" y="-19050"/>
                  </a:moveTo>
                  <a:lnTo>
                    <a:pt x="1206" y="178561"/>
                  </a:lnTo>
                </a:path>
              </a:pathLst>
            </a:custGeom>
            <a:ln w="40513">
              <a:solidFill>
                <a:srgbClr val="2427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69541" y="3569969"/>
              <a:ext cx="0" cy="447675"/>
            </a:xfrm>
            <a:custGeom>
              <a:avLst/>
              <a:gdLst/>
              <a:ahLst/>
              <a:cxnLst/>
              <a:rect l="l" t="t" r="r" b="b"/>
              <a:pathLst>
                <a:path h="447675">
                  <a:moveTo>
                    <a:pt x="0" y="0"/>
                  </a:moveTo>
                  <a:lnTo>
                    <a:pt x="0" y="447293"/>
                  </a:lnTo>
                </a:path>
              </a:pathLst>
            </a:custGeom>
            <a:ln w="38100">
              <a:solidFill>
                <a:srgbClr val="2427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871277" y="3550919"/>
              <a:ext cx="0" cy="494030"/>
            </a:xfrm>
            <a:custGeom>
              <a:avLst/>
              <a:gdLst/>
              <a:ahLst/>
              <a:cxnLst/>
              <a:rect l="l" t="t" r="r" b="b"/>
              <a:pathLst>
                <a:path h="494029">
                  <a:moveTo>
                    <a:pt x="0" y="0"/>
                  </a:moveTo>
                  <a:lnTo>
                    <a:pt x="0" y="493775"/>
                  </a:lnTo>
                </a:path>
              </a:pathLst>
            </a:custGeom>
            <a:ln w="46354">
              <a:solidFill>
                <a:srgbClr val="2427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69541" y="4543043"/>
              <a:ext cx="0" cy="147955"/>
            </a:xfrm>
            <a:custGeom>
              <a:avLst/>
              <a:gdLst/>
              <a:ahLst/>
              <a:cxnLst/>
              <a:rect l="l" t="t" r="r" b="b"/>
              <a:pathLst>
                <a:path h="147954">
                  <a:moveTo>
                    <a:pt x="0" y="0"/>
                  </a:moveTo>
                  <a:lnTo>
                    <a:pt x="0" y="147827"/>
                  </a:lnTo>
                </a:path>
              </a:pathLst>
            </a:custGeom>
            <a:ln w="38100">
              <a:solidFill>
                <a:srgbClr val="2427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23316" y="4017263"/>
              <a:ext cx="1961514" cy="525780"/>
            </a:xfrm>
            <a:custGeom>
              <a:avLst/>
              <a:gdLst/>
              <a:ahLst/>
              <a:cxnLst/>
              <a:rect l="l" t="t" r="r" b="b"/>
              <a:pathLst>
                <a:path w="1961514" h="525779">
                  <a:moveTo>
                    <a:pt x="1961388" y="0"/>
                  </a:moveTo>
                  <a:lnTo>
                    <a:pt x="0" y="0"/>
                  </a:lnTo>
                  <a:lnTo>
                    <a:pt x="0" y="525780"/>
                  </a:lnTo>
                  <a:lnTo>
                    <a:pt x="1961388" y="525780"/>
                  </a:lnTo>
                  <a:lnTo>
                    <a:pt x="1961388" y="0"/>
                  </a:lnTo>
                  <a:close/>
                </a:path>
              </a:pathLst>
            </a:custGeom>
            <a:solidFill>
              <a:srgbClr val="B4E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9541" y="5216651"/>
              <a:ext cx="0" cy="157480"/>
            </a:xfrm>
            <a:custGeom>
              <a:avLst/>
              <a:gdLst/>
              <a:ahLst/>
              <a:cxnLst/>
              <a:rect l="l" t="t" r="r" b="b"/>
              <a:pathLst>
                <a:path h="157479">
                  <a:moveTo>
                    <a:pt x="0" y="0"/>
                  </a:moveTo>
                  <a:lnTo>
                    <a:pt x="0" y="156972"/>
                  </a:lnTo>
                </a:path>
              </a:pathLst>
            </a:custGeom>
            <a:ln w="38100">
              <a:solidFill>
                <a:srgbClr val="2427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871277" y="4570475"/>
              <a:ext cx="0" cy="140335"/>
            </a:xfrm>
            <a:custGeom>
              <a:avLst/>
              <a:gdLst/>
              <a:ahLst/>
              <a:cxnLst/>
              <a:rect l="l" t="t" r="r" b="b"/>
              <a:pathLst>
                <a:path h="140335">
                  <a:moveTo>
                    <a:pt x="0" y="0"/>
                  </a:moveTo>
                  <a:lnTo>
                    <a:pt x="0" y="140207"/>
                  </a:lnTo>
                </a:path>
              </a:pathLst>
            </a:custGeom>
            <a:ln w="46354">
              <a:solidFill>
                <a:srgbClr val="2427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019047" y="4184141"/>
            <a:ext cx="117157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242753"/>
                </a:solidFill>
                <a:latin typeface="Arial"/>
                <a:cs typeface="Arial"/>
              </a:rPr>
              <a:t>Тестовые</a:t>
            </a:r>
            <a:r>
              <a:rPr sz="1050" spc="-90" dirty="0">
                <a:solidFill>
                  <a:srgbClr val="24275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42753"/>
                </a:solidFill>
                <a:latin typeface="Arial"/>
                <a:cs typeface="Arial"/>
              </a:rPr>
              <a:t>задания</a:t>
            </a:r>
            <a:endParaRPr sz="105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23316" y="4690871"/>
            <a:ext cx="1961514" cy="525780"/>
          </a:xfrm>
          <a:custGeom>
            <a:avLst/>
            <a:gdLst/>
            <a:ahLst/>
            <a:cxnLst/>
            <a:rect l="l" t="t" r="r" b="b"/>
            <a:pathLst>
              <a:path w="1961514" h="525779">
                <a:moveTo>
                  <a:pt x="1961388" y="0"/>
                </a:moveTo>
                <a:lnTo>
                  <a:pt x="0" y="0"/>
                </a:lnTo>
                <a:lnTo>
                  <a:pt x="0" y="525779"/>
                </a:lnTo>
                <a:lnTo>
                  <a:pt x="1961388" y="525779"/>
                </a:lnTo>
                <a:lnTo>
                  <a:pt x="1961388" y="0"/>
                </a:lnTo>
                <a:close/>
              </a:path>
            </a:pathLst>
          </a:custGeom>
          <a:solidFill>
            <a:srgbClr val="B4E4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080008" y="4777232"/>
            <a:ext cx="104775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242753"/>
                </a:solidFill>
                <a:latin typeface="Arial"/>
                <a:cs typeface="Arial"/>
              </a:rPr>
              <a:t>Задания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50" dirty="0">
                <a:solidFill>
                  <a:srgbClr val="242753"/>
                </a:solidFill>
                <a:latin typeface="Arial"/>
                <a:cs typeface="Arial"/>
              </a:rPr>
              <a:t>на</a:t>
            </a:r>
            <a:r>
              <a:rPr sz="1050" spc="-50" dirty="0">
                <a:solidFill>
                  <a:srgbClr val="242753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242753"/>
                </a:solidFill>
                <a:latin typeface="Arial"/>
                <a:cs typeface="Arial"/>
              </a:rPr>
              <a:t>креативность</a:t>
            </a:r>
            <a:endParaRPr sz="105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23316" y="5373623"/>
            <a:ext cx="1961514" cy="525780"/>
          </a:xfrm>
          <a:custGeom>
            <a:avLst/>
            <a:gdLst/>
            <a:ahLst/>
            <a:cxnLst/>
            <a:rect l="l" t="t" r="r" b="b"/>
            <a:pathLst>
              <a:path w="1961514" h="525779">
                <a:moveTo>
                  <a:pt x="1961388" y="0"/>
                </a:moveTo>
                <a:lnTo>
                  <a:pt x="0" y="0"/>
                </a:lnTo>
                <a:lnTo>
                  <a:pt x="0" y="525779"/>
                </a:lnTo>
                <a:lnTo>
                  <a:pt x="1961388" y="525779"/>
                </a:lnTo>
                <a:lnTo>
                  <a:pt x="1961388" y="0"/>
                </a:lnTo>
                <a:close/>
              </a:path>
            </a:pathLst>
          </a:custGeom>
          <a:solidFill>
            <a:srgbClr val="B4E4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869391" y="5460288"/>
            <a:ext cx="147002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8145" marR="5080" indent="-38608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242753"/>
                </a:solidFill>
                <a:latin typeface="Arial"/>
                <a:cs typeface="Arial"/>
              </a:rPr>
              <a:t>Задания на</a:t>
            </a:r>
            <a:r>
              <a:rPr sz="1050" spc="-85" dirty="0">
                <a:solidFill>
                  <a:srgbClr val="242753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242753"/>
                </a:solidFill>
                <a:latin typeface="Arial"/>
                <a:cs typeface="Arial"/>
              </a:rPr>
              <a:t>логическое  </a:t>
            </a:r>
            <a:r>
              <a:rPr sz="1050" dirty="0">
                <a:solidFill>
                  <a:srgbClr val="242753"/>
                </a:solidFill>
                <a:latin typeface="Arial"/>
                <a:cs typeface="Arial"/>
              </a:rPr>
              <a:t>мышление</a:t>
            </a:r>
            <a:endParaRPr sz="105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894076" y="4044696"/>
            <a:ext cx="1961514" cy="525780"/>
          </a:xfrm>
          <a:custGeom>
            <a:avLst/>
            <a:gdLst/>
            <a:ahLst/>
            <a:cxnLst/>
            <a:rect l="l" t="t" r="r" b="b"/>
            <a:pathLst>
              <a:path w="1961514" h="525779">
                <a:moveTo>
                  <a:pt x="1961388" y="0"/>
                </a:moveTo>
                <a:lnTo>
                  <a:pt x="0" y="0"/>
                </a:lnTo>
                <a:lnTo>
                  <a:pt x="0" y="525779"/>
                </a:lnTo>
                <a:lnTo>
                  <a:pt x="1961388" y="525779"/>
                </a:lnTo>
                <a:lnTo>
                  <a:pt x="1961388" y="0"/>
                </a:lnTo>
                <a:close/>
              </a:path>
            </a:pathLst>
          </a:custGeom>
          <a:solidFill>
            <a:srgbClr val="B4E4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161538" y="4210939"/>
            <a:ext cx="142557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242753"/>
                </a:solidFill>
                <a:latin typeface="Arial"/>
                <a:cs typeface="Arial"/>
              </a:rPr>
              <a:t>Задания на</a:t>
            </a:r>
            <a:r>
              <a:rPr sz="1050" spc="-90" dirty="0">
                <a:solidFill>
                  <a:srgbClr val="242753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242753"/>
                </a:solidFill>
                <a:latin typeface="Arial"/>
                <a:cs typeface="Arial"/>
              </a:rPr>
              <a:t>альтруизм</a:t>
            </a:r>
            <a:endParaRPr sz="105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894076" y="4710684"/>
            <a:ext cx="1961514" cy="527685"/>
          </a:xfrm>
          <a:custGeom>
            <a:avLst/>
            <a:gdLst/>
            <a:ahLst/>
            <a:cxnLst/>
            <a:rect l="l" t="t" r="r" b="b"/>
            <a:pathLst>
              <a:path w="1961514" h="527685">
                <a:moveTo>
                  <a:pt x="1961388" y="0"/>
                </a:moveTo>
                <a:lnTo>
                  <a:pt x="0" y="0"/>
                </a:lnTo>
                <a:lnTo>
                  <a:pt x="0" y="527304"/>
                </a:lnTo>
                <a:lnTo>
                  <a:pt x="1961388" y="527304"/>
                </a:lnTo>
                <a:lnTo>
                  <a:pt x="1961388" y="0"/>
                </a:lnTo>
                <a:close/>
              </a:path>
            </a:pathLst>
          </a:custGeom>
          <a:solidFill>
            <a:srgbClr val="B4E4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3160014" y="4798314"/>
            <a:ext cx="142938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242753"/>
                </a:solidFill>
                <a:latin typeface="Arial"/>
                <a:cs typeface="Arial"/>
              </a:rPr>
              <a:t>Задания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50" dirty="0">
                <a:solidFill>
                  <a:srgbClr val="242753"/>
                </a:solidFill>
                <a:latin typeface="Arial"/>
                <a:cs typeface="Arial"/>
              </a:rPr>
              <a:t>на</a:t>
            </a:r>
            <a:r>
              <a:rPr sz="1050" spc="-40" dirty="0">
                <a:solidFill>
                  <a:srgbClr val="242753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242753"/>
                </a:solidFill>
                <a:latin typeface="Arial"/>
                <a:cs typeface="Arial"/>
              </a:rPr>
              <a:t>коммуникативность</a:t>
            </a:r>
            <a:endParaRPr sz="105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900928" y="5236464"/>
            <a:ext cx="5774690" cy="1053465"/>
          </a:xfrm>
          <a:custGeom>
            <a:avLst/>
            <a:gdLst/>
            <a:ahLst/>
            <a:cxnLst/>
            <a:rect l="l" t="t" r="r" b="b"/>
            <a:pathLst>
              <a:path w="5774690" h="1053464">
                <a:moveTo>
                  <a:pt x="208788" y="946404"/>
                </a:moveTo>
                <a:lnTo>
                  <a:pt x="109728" y="946404"/>
                </a:lnTo>
                <a:lnTo>
                  <a:pt x="109728" y="845820"/>
                </a:lnTo>
                <a:lnTo>
                  <a:pt x="1524" y="845820"/>
                </a:lnTo>
                <a:lnTo>
                  <a:pt x="1524" y="946404"/>
                </a:lnTo>
                <a:lnTo>
                  <a:pt x="1524" y="1053084"/>
                </a:lnTo>
                <a:lnTo>
                  <a:pt x="109728" y="1053084"/>
                </a:lnTo>
                <a:lnTo>
                  <a:pt x="208788" y="1053084"/>
                </a:lnTo>
                <a:lnTo>
                  <a:pt x="208788" y="946404"/>
                </a:lnTo>
                <a:close/>
              </a:path>
              <a:path w="5774690" h="1053464">
                <a:moveTo>
                  <a:pt x="236220" y="0"/>
                </a:moveTo>
                <a:lnTo>
                  <a:pt x="121920" y="0"/>
                </a:lnTo>
                <a:lnTo>
                  <a:pt x="1524" y="0"/>
                </a:lnTo>
                <a:lnTo>
                  <a:pt x="0" y="0"/>
                </a:lnTo>
                <a:lnTo>
                  <a:pt x="0" y="234696"/>
                </a:lnTo>
                <a:lnTo>
                  <a:pt x="121920" y="234696"/>
                </a:lnTo>
                <a:lnTo>
                  <a:pt x="121920" y="120396"/>
                </a:lnTo>
                <a:lnTo>
                  <a:pt x="236220" y="120396"/>
                </a:lnTo>
                <a:lnTo>
                  <a:pt x="236220" y="0"/>
                </a:lnTo>
                <a:close/>
              </a:path>
              <a:path w="5774690" h="1053464">
                <a:moveTo>
                  <a:pt x="5771388" y="818400"/>
                </a:moveTo>
                <a:lnTo>
                  <a:pt x="5649468" y="818400"/>
                </a:lnTo>
                <a:lnTo>
                  <a:pt x="5649468" y="932700"/>
                </a:lnTo>
                <a:lnTo>
                  <a:pt x="5535168" y="932700"/>
                </a:lnTo>
                <a:lnTo>
                  <a:pt x="5535168" y="1053084"/>
                </a:lnTo>
                <a:lnTo>
                  <a:pt x="5649468" y="1053084"/>
                </a:lnTo>
                <a:lnTo>
                  <a:pt x="5769864" y="1053084"/>
                </a:lnTo>
                <a:lnTo>
                  <a:pt x="5771388" y="1053084"/>
                </a:lnTo>
                <a:lnTo>
                  <a:pt x="5771388" y="818400"/>
                </a:lnTo>
                <a:close/>
              </a:path>
              <a:path w="5774690" h="1053464">
                <a:moveTo>
                  <a:pt x="5774436" y="0"/>
                </a:moveTo>
                <a:lnTo>
                  <a:pt x="5654040" y="0"/>
                </a:lnTo>
                <a:lnTo>
                  <a:pt x="5541264" y="0"/>
                </a:lnTo>
                <a:lnTo>
                  <a:pt x="5541264" y="120396"/>
                </a:lnTo>
                <a:lnTo>
                  <a:pt x="5654040" y="120396"/>
                </a:lnTo>
                <a:lnTo>
                  <a:pt x="5654040" y="234696"/>
                </a:lnTo>
                <a:lnTo>
                  <a:pt x="5774436" y="234696"/>
                </a:lnTo>
                <a:lnTo>
                  <a:pt x="5774436" y="120396"/>
                </a:lnTo>
                <a:lnTo>
                  <a:pt x="57744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95" dirty="0"/>
              <a:t>Этапы </a:t>
            </a:r>
            <a:r>
              <a:rPr spc="-180" dirty="0"/>
              <a:t>Конкурса </a:t>
            </a:r>
            <a:r>
              <a:rPr spc="-90" dirty="0"/>
              <a:t>для</a:t>
            </a:r>
            <a:r>
              <a:rPr spc="-630" dirty="0"/>
              <a:t> </a:t>
            </a:r>
            <a:r>
              <a:rPr spc="-204" dirty="0"/>
              <a:t>школьников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2866" y="710565"/>
            <a:ext cx="7215734" cy="4892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275" dirty="0" smtClean="0">
                <a:solidFill>
                  <a:srgbClr val="1B62AB"/>
                </a:solidFill>
                <a:latin typeface="Arial Black"/>
                <a:cs typeface="Arial Black"/>
              </a:rPr>
              <a:t>8</a:t>
            </a:r>
            <a:r>
              <a:rPr lang="ru-RU" sz="3100" spc="-275" dirty="0" smtClean="0">
                <a:solidFill>
                  <a:srgbClr val="1B62AB"/>
                </a:solidFill>
                <a:latin typeface="Arial Black"/>
                <a:cs typeface="Arial Black"/>
              </a:rPr>
              <a:t> </a:t>
            </a:r>
            <a:r>
              <a:rPr sz="3100" spc="-275" dirty="0" smtClean="0">
                <a:solidFill>
                  <a:srgbClr val="1B62AB"/>
                </a:solidFill>
                <a:latin typeface="Arial Black"/>
                <a:cs typeface="Arial Black"/>
              </a:rPr>
              <a:t>-</a:t>
            </a:r>
            <a:r>
              <a:rPr sz="3100" spc="-640" dirty="0" smtClean="0">
                <a:solidFill>
                  <a:srgbClr val="1B62AB"/>
                </a:solidFill>
                <a:latin typeface="Arial Black"/>
                <a:cs typeface="Arial Black"/>
              </a:rPr>
              <a:t>10 </a:t>
            </a:r>
            <a:r>
              <a:rPr lang="ru-RU" sz="3100" spc="-640" dirty="0" smtClean="0">
                <a:solidFill>
                  <a:srgbClr val="1B62AB"/>
                </a:solidFill>
                <a:latin typeface="Arial Black"/>
                <a:cs typeface="Arial Black"/>
              </a:rPr>
              <a:t> </a:t>
            </a:r>
            <a:r>
              <a:rPr sz="3100" spc="-204" dirty="0" err="1" smtClean="0">
                <a:solidFill>
                  <a:srgbClr val="1B62AB"/>
                </a:solidFill>
                <a:latin typeface="Arial Black"/>
                <a:cs typeface="Arial Black"/>
              </a:rPr>
              <a:t>классов</a:t>
            </a:r>
            <a:r>
              <a:rPr sz="3100" spc="-204" dirty="0" smtClean="0">
                <a:solidFill>
                  <a:srgbClr val="1B62AB"/>
                </a:solidFill>
                <a:latin typeface="Arial Black"/>
                <a:cs typeface="Arial Black"/>
              </a:rPr>
              <a:t> </a:t>
            </a:r>
            <a:r>
              <a:rPr sz="3100" spc="-405" dirty="0">
                <a:solidFill>
                  <a:srgbClr val="1B62AB"/>
                </a:solidFill>
                <a:latin typeface="Arial Black"/>
                <a:cs typeface="Arial Black"/>
              </a:rPr>
              <a:t>и</a:t>
            </a:r>
            <a:r>
              <a:rPr sz="3100" spc="-660" dirty="0">
                <a:solidFill>
                  <a:srgbClr val="1B62AB"/>
                </a:solidFill>
                <a:latin typeface="Arial Black"/>
                <a:cs typeface="Arial Black"/>
              </a:rPr>
              <a:t> </a:t>
            </a:r>
            <a:r>
              <a:rPr lang="en-US" sz="3100" spc="-660" dirty="0" smtClean="0">
                <a:solidFill>
                  <a:srgbClr val="1B62AB"/>
                </a:solidFill>
                <a:latin typeface="Arial Black"/>
                <a:cs typeface="Arial Black"/>
              </a:rPr>
              <a:t> </a:t>
            </a:r>
            <a:r>
              <a:rPr lang="ru-RU" sz="3100" spc="-660" dirty="0" smtClean="0">
                <a:solidFill>
                  <a:srgbClr val="1B62AB"/>
                </a:solidFill>
                <a:latin typeface="Arial Black"/>
                <a:cs typeface="Arial Black"/>
              </a:rPr>
              <a:t>с т у д е н т о в  </a:t>
            </a:r>
            <a:r>
              <a:rPr sz="3100" spc="-425" dirty="0" smtClean="0">
                <a:solidFill>
                  <a:srgbClr val="1B62AB"/>
                </a:solidFill>
                <a:latin typeface="Arial Black"/>
                <a:cs typeface="Arial Black"/>
              </a:rPr>
              <a:t>СПО</a:t>
            </a:r>
            <a:endParaRPr sz="310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6051" y="4791455"/>
            <a:ext cx="6650990" cy="7620"/>
          </a:xfrm>
          <a:custGeom>
            <a:avLst/>
            <a:gdLst/>
            <a:ahLst/>
            <a:cxnLst/>
            <a:rect l="l" t="t" r="r" b="b"/>
            <a:pathLst>
              <a:path w="6650990" h="7620">
                <a:moveTo>
                  <a:pt x="0" y="7620"/>
                </a:moveTo>
                <a:lnTo>
                  <a:pt x="6650735" y="7620"/>
                </a:lnTo>
                <a:lnTo>
                  <a:pt x="6650735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242753">
              <a:alpha val="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78040" y="4791455"/>
            <a:ext cx="2184400" cy="7620"/>
          </a:xfrm>
          <a:custGeom>
            <a:avLst/>
            <a:gdLst/>
            <a:ahLst/>
            <a:cxnLst/>
            <a:rect l="l" t="t" r="r" b="b"/>
            <a:pathLst>
              <a:path w="2184400" h="7620">
                <a:moveTo>
                  <a:pt x="0" y="7620"/>
                </a:moveTo>
                <a:lnTo>
                  <a:pt x="2183892" y="7620"/>
                </a:lnTo>
                <a:lnTo>
                  <a:pt x="2183892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242753">
              <a:alpha val="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80804" y="4791455"/>
            <a:ext cx="2184400" cy="7620"/>
          </a:xfrm>
          <a:custGeom>
            <a:avLst/>
            <a:gdLst/>
            <a:ahLst/>
            <a:cxnLst/>
            <a:rect l="l" t="t" r="r" b="b"/>
            <a:pathLst>
              <a:path w="2184400" h="7620">
                <a:moveTo>
                  <a:pt x="0" y="7620"/>
                </a:moveTo>
                <a:lnTo>
                  <a:pt x="2183892" y="7620"/>
                </a:lnTo>
                <a:lnTo>
                  <a:pt x="2183892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242753">
              <a:alpha val="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416051" y="1222247"/>
            <a:ext cx="11249025" cy="3096895"/>
            <a:chOff x="416051" y="1222247"/>
            <a:chExt cx="11249025" cy="3096895"/>
          </a:xfrm>
        </p:grpSpPr>
        <p:sp>
          <p:nvSpPr>
            <p:cNvPr id="8" name="object 8"/>
            <p:cNvSpPr/>
            <p:nvPr/>
          </p:nvSpPr>
          <p:spPr>
            <a:xfrm>
              <a:off x="416051" y="1222247"/>
              <a:ext cx="6650990" cy="3096895"/>
            </a:xfrm>
            <a:custGeom>
              <a:avLst/>
              <a:gdLst/>
              <a:ahLst/>
              <a:cxnLst/>
              <a:rect l="l" t="t" r="r" b="b"/>
              <a:pathLst>
                <a:path w="6650990" h="3096895">
                  <a:moveTo>
                    <a:pt x="0" y="3096767"/>
                  </a:moveTo>
                  <a:lnTo>
                    <a:pt x="6650735" y="3096767"/>
                  </a:lnTo>
                  <a:lnTo>
                    <a:pt x="6650735" y="0"/>
                  </a:lnTo>
                  <a:lnTo>
                    <a:pt x="0" y="0"/>
                  </a:lnTo>
                  <a:lnTo>
                    <a:pt x="0" y="3096767"/>
                  </a:lnTo>
                  <a:close/>
                </a:path>
              </a:pathLst>
            </a:custGeom>
            <a:solidFill>
              <a:srgbClr val="242753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5591" y="1437131"/>
              <a:ext cx="1330960" cy="687705"/>
            </a:xfrm>
            <a:custGeom>
              <a:avLst/>
              <a:gdLst/>
              <a:ahLst/>
              <a:cxnLst/>
              <a:rect l="l" t="t" r="r" b="b"/>
              <a:pathLst>
                <a:path w="1330960" h="687705">
                  <a:moveTo>
                    <a:pt x="0" y="687324"/>
                  </a:moveTo>
                  <a:lnTo>
                    <a:pt x="1330452" y="687324"/>
                  </a:lnTo>
                  <a:lnTo>
                    <a:pt x="1330452" y="0"/>
                  </a:lnTo>
                  <a:lnTo>
                    <a:pt x="0" y="0"/>
                  </a:lnTo>
                  <a:lnTo>
                    <a:pt x="0" y="687324"/>
                  </a:lnTo>
                  <a:close/>
                </a:path>
              </a:pathLst>
            </a:custGeom>
            <a:solidFill>
              <a:srgbClr val="242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78040" y="1222247"/>
              <a:ext cx="4486910" cy="3096895"/>
            </a:xfrm>
            <a:custGeom>
              <a:avLst/>
              <a:gdLst/>
              <a:ahLst/>
              <a:cxnLst/>
              <a:rect l="l" t="t" r="r" b="b"/>
              <a:pathLst>
                <a:path w="4486909" h="3096895">
                  <a:moveTo>
                    <a:pt x="2183892" y="0"/>
                  </a:moveTo>
                  <a:lnTo>
                    <a:pt x="0" y="0"/>
                  </a:lnTo>
                  <a:lnTo>
                    <a:pt x="0" y="3096768"/>
                  </a:lnTo>
                  <a:lnTo>
                    <a:pt x="2183892" y="3096768"/>
                  </a:lnTo>
                  <a:lnTo>
                    <a:pt x="2183892" y="0"/>
                  </a:lnTo>
                  <a:close/>
                </a:path>
                <a:path w="4486909" h="3096895">
                  <a:moveTo>
                    <a:pt x="4486656" y="0"/>
                  </a:moveTo>
                  <a:lnTo>
                    <a:pt x="2302764" y="0"/>
                  </a:lnTo>
                  <a:lnTo>
                    <a:pt x="2302764" y="3096768"/>
                  </a:lnTo>
                  <a:lnTo>
                    <a:pt x="4486656" y="3096768"/>
                  </a:lnTo>
                  <a:lnTo>
                    <a:pt x="4486656" y="0"/>
                  </a:lnTo>
                  <a:close/>
                </a:path>
              </a:pathLst>
            </a:custGeom>
            <a:solidFill>
              <a:srgbClr val="242753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33348" y="1591818"/>
            <a:ext cx="965835" cy="41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" marR="5080" indent="-47625">
              <a:lnSpc>
                <a:spcPct val="1075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егис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ра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ци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я 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участников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50364" y="1424939"/>
            <a:ext cx="2940050" cy="704215"/>
          </a:xfrm>
          <a:custGeom>
            <a:avLst/>
            <a:gdLst/>
            <a:ahLst/>
            <a:cxnLst/>
            <a:rect l="l" t="t" r="r" b="b"/>
            <a:pathLst>
              <a:path w="2940050" h="704214">
                <a:moveTo>
                  <a:pt x="0" y="704088"/>
                </a:moveTo>
                <a:lnTo>
                  <a:pt x="2939795" y="704088"/>
                </a:lnTo>
                <a:lnTo>
                  <a:pt x="2939795" y="0"/>
                </a:lnTo>
                <a:lnTo>
                  <a:pt x="0" y="0"/>
                </a:lnTo>
                <a:lnTo>
                  <a:pt x="0" y="704088"/>
                </a:lnTo>
                <a:close/>
              </a:path>
            </a:pathLst>
          </a:custGeom>
          <a:solidFill>
            <a:srgbClr val="2427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887091" y="1696973"/>
            <a:ext cx="1476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Этап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«Знакомство»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512308" y="1424939"/>
            <a:ext cx="1365885" cy="704215"/>
          </a:xfrm>
          <a:custGeom>
            <a:avLst/>
            <a:gdLst/>
            <a:ahLst/>
            <a:cxnLst/>
            <a:rect l="l" t="t" r="r" b="b"/>
            <a:pathLst>
              <a:path w="1365884" h="704214">
                <a:moveTo>
                  <a:pt x="0" y="704088"/>
                </a:moveTo>
                <a:lnTo>
                  <a:pt x="1365504" y="704088"/>
                </a:lnTo>
                <a:lnTo>
                  <a:pt x="1365504" y="0"/>
                </a:lnTo>
                <a:lnTo>
                  <a:pt x="0" y="0"/>
                </a:lnTo>
                <a:lnTo>
                  <a:pt x="0" y="704088"/>
                </a:lnTo>
                <a:close/>
              </a:path>
            </a:pathLst>
          </a:custGeom>
          <a:solidFill>
            <a:srgbClr val="2427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726938" y="1481074"/>
            <a:ext cx="950594" cy="61404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R="4445" algn="ctr">
              <a:lnSpc>
                <a:spcPct val="100000"/>
              </a:lnSpc>
              <a:spcBef>
                <a:spcPts val="204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Этап</a:t>
            </a:r>
            <a:endParaRPr sz="1200">
              <a:latin typeface="Arial"/>
              <a:cs typeface="Arial"/>
            </a:endParaRPr>
          </a:p>
          <a:p>
            <a:pPr marR="5080" indent="-1270" algn="ctr">
              <a:lnSpc>
                <a:spcPct val="106700"/>
              </a:lnSpc>
              <a:spcBef>
                <a:spcPts val="15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ое  с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е»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417307" y="1424939"/>
            <a:ext cx="1750060" cy="704215"/>
          </a:xfrm>
          <a:custGeom>
            <a:avLst/>
            <a:gdLst/>
            <a:ahLst/>
            <a:cxnLst/>
            <a:rect l="l" t="t" r="r" b="b"/>
            <a:pathLst>
              <a:path w="1750059" h="704214">
                <a:moveTo>
                  <a:pt x="0" y="704088"/>
                </a:moveTo>
                <a:lnTo>
                  <a:pt x="1749552" y="704088"/>
                </a:lnTo>
                <a:lnTo>
                  <a:pt x="1749552" y="0"/>
                </a:lnTo>
                <a:lnTo>
                  <a:pt x="0" y="0"/>
                </a:lnTo>
                <a:lnTo>
                  <a:pt x="0" y="704088"/>
                </a:lnTo>
                <a:close/>
              </a:path>
            </a:pathLst>
          </a:custGeom>
          <a:solidFill>
            <a:srgbClr val="2427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674864" y="1613154"/>
            <a:ext cx="1249680" cy="4191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204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Этап</a:t>
            </a:r>
            <a:endParaRPr sz="1200">
              <a:latin typeface="Arial"/>
              <a:cs typeface="Arial"/>
            </a:endParaRPr>
          </a:p>
          <a:p>
            <a:pPr marR="5080" algn="ctr">
              <a:lnSpc>
                <a:spcPct val="100000"/>
              </a:lnSpc>
              <a:spcBef>
                <a:spcPts val="11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«Большая</a:t>
            </a:r>
            <a:r>
              <a:rPr sz="12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игра»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710928" y="1464563"/>
            <a:ext cx="1737360" cy="664845"/>
          </a:xfrm>
          <a:prstGeom prst="rect">
            <a:avLst/>
          </a:prstGeom>
          <a:solidFill>
            <a:srgbClr val="FA3138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Этап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«Финальный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ход»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5591" y="2124455"/>
            <a:ext cx="1330960" cy="414655"/>
          </a:xfrm>
          <a:prstGeom prst="rect">
            <a:avLst/>
          </a:prstGeom>
          <a:solidFill>
            <a:srgbClr val="46CCFF"/>
          </a:solidFill>
        </p:spPr>
        <p:txBody>
          <a:bodyPr vert="horz" wrap="square" lIns="0" tIns="450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26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марта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июня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150364" y="2453639"/>
            <a:ext cx="2947670" cy="942340"/>
          </a:xfrm>
          <a:custGeom>
            <a:avLst/>
            <a:gdLst/>
            <a:ahLst/>
            <a:cxnLst/>
            <a:rect l="l" t="t" r="r" b="b"/>
            <a:pathLst>
              <a:path w="2947670" h="942339">
                <a:moveTo>
                  <a:pt x="2939783" y="0"/>
                </a:moveTo>
                <a:lnTo>
                  <a:pt x="0" y="0"/>
                </a:lnTo>
                <a:lnTo>
                  <a:pt x="0" y="463296"/>
                </a:lnTo>
                <a:lnTo>
                  <a:pt x="2939783" y="463296"/>
                </a:lnTo>
                <a:lnTo>
                  <a:pt x="2939783" y="0"/>
                </a:lnTo>
                <a:close/>
              </a:path>
              <a:path w="2947670" h="942339">
                <a:moveTo>
                  <a:pt x="2947416" y="490740"/>
                </a:moveTo>
                <a:lnTo>
                  <a:pt x="7620" y="490740"/>
                </a:lnTo>
                <a:lnTo>
                  <a:pt x="7620" y="941832"/>
                </a:lnTo>
                <a:lnTo>
                  <a:pt x="2947416" y="941832"/>
                </a:lnTo>
                <a:lnTo>
                  <a:pt x="2947416" y="490740"/>
                </a:lnTo>
                <a:close/>
              </a:path>
            </a:pathLst>
          </a:custGeom>
          <a:solidFill>
            <a:srgbClr val="2427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279014" y="2465069"/>
            <a:ext cx="2693670" cy="902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75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Тесты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определение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личностных 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способностей</a:t>
            </a:r>
            <a:endParaRPr sz="12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825"/>
              </a:spcBef>
            </a:pP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Тесты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определение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развития</a:t>
            </a:r>
            <a:endParaRPr sz="120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  <a:spcBef>
                <a:spcPts val="105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логики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эрудиции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157984" y="3432047"/>
            <a:ext cx="2940050" cy="826135"/>
          </a:xfrm>
          <a:custGeom>
            <a:avLst/>
            <a:gdLst/>
            <a:ahLst/>
            <a:cxnLst/>
            <a:rect l="l" t="t" r="r" b="b"/>
            <a:pathLst>
              <a:path w="2940050" h="826135">
                <a:moveTo>
                  <a:pt x="2939796" y="486156"/>
                </a:moveTo>
                <a:lnTo>
                  <a:pt x="0" y="486156"/>
                </a:lnTo>
                <a:lnTo>
                  <a:pt x="0" y="826008"/>
                </a:lnTo>
                <a:lnTo>
                  <a:pt x="2939796" y="826008"/>
                </a:lnTo>
                <a:lnTo>
                  <a:pt x="2939796" y="486156"/>
                </a:lnTo>
                <a:close/>
              </a:path>
              <a:path w="2940050" h="826135">
                <a:moveTo>
                  <a:pt x="2939796" y="0"/>
                </a:moveTo>
                <a:lnTo>
                  <a:pt x="0" y="0"/>
                </a:lnTo>
                <a:lnTo>
                  <a:pt x="0" y="445008"/>
                </a:lnTo>
                <a:lnTo>
                  <a:pt x="2939796" y="445008"/>
                </a:lnTo>
                <a:lnTo>
                  <a:pt x="2939796" y="0"/>
                </a:lnTo>
                <a:close/>
              </a:path>
            </a:pathLst>
          </a:custGeom>
          <a:solidFill>
            <a:srgbClr val="2427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603626" y="3545585"/>
            <a:ext cx="2059305" cy="642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Задание «Представь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себя»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Arial"/>
              <a:cs typeface="Arial"/>
            </a:endParaRPr>
          </a:p>
          <a:p>
            <a:pPr marR="5715" algn="ctr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Задание 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«Твори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добро»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512308" y="2439923"/>
            <a:ext cx="1365885" cy="463550"/>
          </a:xfrm>
          <a:custGeom>
            <a:avLst/>
            <a:gdLst/>
            <a:ahLst/>
            <a:cxnLst/>
            <a:rect l="l" t="t" r="r" b="b"/>
            <a:pathLst>
              <a:path w="1365884" h="463550">
                <a:moveTo>
                  <a:pt x="1365504" y="0"/>
                </a:moveTo>
                <a:lnTo>
                  <a:pt x="0" y="0"/>
                </a:lnTo>
                <a:lnTo>
                  <a:pt x="0" y="463296"/>
                </a:lnTo>
                <a:lnTo>
                  <a:pt x="1365504" y="463296"/>
                </a:lnTo>
                <a:lnTo>
                  <a:pt x="1365504" y="0"/>
                </a:lnTo>
                <a:close/>
              </a:path>
            </a:pathLst>
          </a:custGeom>
          <a:solidFill>
            <a:srgbClr val="2427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621782" y="2450337"/>
            <a:ext cx="1161415" cy="41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315" marR="5080" indent="-234950">
              <a:lnSpc>
                <a:spcPct val="1075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рм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ро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е 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команды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512308" y="2970276"/>
            <a:ext cx="1365885" cy="463550"/>
          </a:xfrm>
          <a:custGeom>
            <a:avLst/>
            <a:gdLst/>
            <a:ahLst/>
            <a:cxnLst/>
            <a:rect l="l" t="t" r="r" b="b"/>
            <a:pathLst>
              <a:path w="1365884" h="463550">
                <a:moveTo>
                  <a:pt x="1365504" y="0"/>
                </a:moveTo>
                <a:lnTo>
                  <a:pt x="0" y="0"/>
                </a:lnTo>
                <a:lnTo>
                  <a:pt x="0" y="463296"/>
                </a:lnTo>
                <a:lnTo>
                  <a:pt x="1365504" y="463296"/>
                </a:lnTo>
                <a:lnTo>
                  <a:pt x="1365504" y="0"/>
                </a:lnTo>
                <a:close/>
              </a:path>
            </a:pathLst>
          </a:custGeom>
          <a:solidFill>
            <a:srgbClr val="2427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629402" y="3092577"/>
            <a:ext cx="1143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Решение</a:t>
            </a:r>
            <a:r>
              <a:rPr sz="12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кейса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417308" y="2481071"/>
            <a:ext cx="1750060" cy="919480"/>
          </a:xfrm>
          <a:custGeom>
            <a:avLst/>
            <a:gdLst/>
            <a:ahLst/>
            <a:cxnLst/>
            <a:rect l="l" t="t" r="r" b="b"/>
            <a:pathLst>
              <a:path w="1750059" h="919479">
                <a:moveTo>
                  <a:pt x="1749552" y="464832"/>
                </a:moveTo>
                <a:lnTo>
                  <a:pt x="0" y="464832"/>
                </a:lnTo>
                <a:lnTo>
                  <a:pt x="0" y="918972"/>
                </a:lnTo>
                <a:lnTo>
                  <a:pt x="1749552" y="918972"/>
                </a:lnTo>
                <a:lnTo>
                  <a:pt x="1749552" y="464832"/>
                </a:lnTo>
                <a:close/>
              </a:path>
              <a:path w="1750059" h="919479">
                <a:moveTo>
                  <a:pt x="1749552" y="0"/>
                </a:moveTo>
                <a:lnTo>
                  <a:pt x="0" y="0"/>
                </a:lnTo>
                <a:lnTo>
                  <a:pt x="0" y="409956"/>
                </a:lnTo>
                <a:lnTo>
                  <a:pt x="1749552" y="409956"/>
                </a:lnTo>
                <a:lnTo>
                  <a:pt x="1749552" y="0"/>
                </a:lnTo>
                <a:close/>
              </a:path>
            </a:pathLst>
          </a:custGeom>
          <a:solidFill>
            <a:srgbClr val="2427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652004" y="2577846"/>
            <a:ext cx="1295400" cy="77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985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Решение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кейса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Arial"/>
              <a:cs typeface="Arial"/>
            </a:endParaRPr>
          </a:p>
          <a:p>
            <a:pPr marR="5080" algn="ctr">
              <a:lnSpc>
                <a:spcPct val="107300"/>
              </a:lnSpc>
              <a:spcBef>
                <a:spcPts val="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Образовате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ны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е  активности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723119" y="2520695"/>
            <a:ext cx="1713230" cy="405765"/>
          </a:xfrm>
          <a:prstGeom prst="rect">
            <a:avLst/>
          </a:prstGeom>
          <a:solidFill>
            <a:srgbClr val="FF3A56"/>
          </a:solidFill>
        </p:spPr>
        <p:txBody>
          <a:bodyPr vert="horz" wrap="square" lIns="0" tIns="106045" rIns="0" bIns="0" rtlCol="0">
            <a:spAutoFit/>
          </a:bodyPr>
          <a:lstStyle/>
          <a:p>
            <a:pPr marL="290830">
              <a:lnSpc>
                <a:spcPct val="100000"/>
              </a:lnSpc>
              <a:spcBef>
                <a:spcPts val="835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Решение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кейса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723119" y="2985516"/>
            <a:ext cx="1713230" cy="403860"/>
          </a:xfrm>
          <a:prstGeom prst="rect">
            <a:avLst/>
          </a:prstGeom>
          <a:solidFill>
            <a:srgbClr val="FF3A56"/>
          </a:solidFill>
        </p:spPr>
        <p:txBody>
          <a:bodyPr vert="horz" wrap="square" lIns="0" tIns="12065" rIns="0" bIns="0" rtlCol="0">
            <a:spAutoFit/>
          </a:bodyPr>
          <a:lstStyle/>
          <a:p>
            <a:pPr marL="459740" marR="206375" indent="-243840">
              <a:lnSpc>
                <a:spcPct val="107300"/>
              </a:lnSpc>
              <a:spcBef>
                <a:spcPts val="9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Образовате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ны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е  активности</a:t>
            </a:r>
            <a:endParaRPr sz="11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388107" y="4910328"/>
            <a:ext cx="4668520" cy="304800"/>
          </a:xfrm>
          <a:prstGeom prst="rect">
            <a:avLst/>
          </a:prstGeom>
          <a:solidFill>
            <a:srgbClr val="FFD966"/>
          </a:solidFill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ts val="1125"/>
              </a:lnSpc>
            </a:pPr>
            <a:r>
              <a:rPr sz="1100" spc="-5" dirty="0">
                <a:solidFill>
                  <a:srgbClr val="242753"/>
                </a:solidFill>
                <a:latin typeface="Arial"/>
                <a:cs typeface="Arial"/>
              </a:rPr>
              <a:t>Мотивационные </a:t>
            </a:r>
            <a:r>
              <a:rPr sz="1100" dirty="0">
                <a:solidFill>
                  <a:srgbClr val="242753"/>
                </a:solidFill>
                <a:latin typeface="Arial"/>
                <a:cs typeface="Arial"/>
              </a:rPr>
              <a:t>и </a:t>
            </a:r>
            <a:r>
              <a:rPr sz="1100" spc="-5" dirty="0">
                <a:solidFill>
                  <a:srgbClr val="242753"/>
                </a:solidFill>
                <a:latin typeface="Arial"/>
                <a:cs typeface="Arial"/>
              </a:rPr>
              <a:t>обучающие видео от участников </a:t>
            </a:r>
            <a:r>
              <a:rPr sz="1100" dirty="0">
                <a:solidFill>
                  <a:srgbClr val="242753"/>
                </a:solidFill>
                <a:latin typeface="Arial"/>
                <a:cs typeface="Arial"/>
              </a:rPr>
              <a:t>и</a:t>
            </a:r>
            <a:r>
              <a:rPr sz="1100" spc="-65" dirty="0">
                <a:solidFill>
                  <a:srgbClr val="24275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42753"/>
                </a:solidFill>
                <a:latin typeface="Arial"/>
                <a:cs typeface="Arial"/>
              </a:rPr>
              <a:t>победителей</a:t>
            </a:r>
            <a:endParaRPr sz="1100">
              <a:latin typeface="Arial"/>
              <a:cs typeface="Arial"/>
            </a:endParaRPr>
          </a:p>
          <a:p>
            <a:pPr marL="2540" algn="ctr">
              <a:lnSpc>
                <a:spcPts val="1175"/>
              </a:lnSpc>
              <a:spcBef>
                <a:spcPts val="95"/>
              </a:spcBef>
            </a:pPr>
            <a:r>
              <a:rPr sz="1100" spc="-5" dirty="0">
                <a:solidFill>
                  <a:srgbClr val="242753"/>
                </a:solidFill>
                <a:latin typeface="Arial"/>
                <a:cs typeface="Arial"/>
              </a:rPr>
              <a:t>конкурса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16051" y="4907279"/>
            <a:ext cx="1752600" cy="1150636"/>
          </a:xfrm>
          <a:prstGeom prst="rect">
            <a:avLst/>
          </a:prstGeom>
          <a:solidFill>
            <a:srgbClr val="FFD966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44145" marR="119380" indent="-18415">
              <a:lnSpc>
                <a:spcPct val="107100"/>
              </a:lnSpc>
              <a:spcBef>
                <a:spcPts val="5"/>
              </a:spcBef>
            </a:pPr>
            <a:r>
              <a:rPr sz="1400" b="1" spc="-10" dirty="0">
                <a:solidFill>
                  <a:srgbClr val="242753"/>
                </a:solidFill>
                <a:latin typeface="Arial"/>
                <a:cs typeface="Arial"/>
              </a:rPr>
              <a:t>Обучающий трек  </a:t>
            </a:r>
            <a:r>
              <a:rPr sz="1400" b="1" spc="-5" dirty="0" err="1">
                <a:solidFill>
                  <a:srgbClr val="242753"/>
                </a:solidFill>
                <a:latin typeface="Arial"/>
                <a:cs typeface="Arial"/>
              </a:rPr>
              <a:t>для</a:t>
            </a:r>
            <a:r>
              <a:rPr sz="1400" b="1" spc="-70" dirty="0">
                <a:solidFill>
                  <a:srgbClr val="242753"/>
                </a:solidFill>
                <a:latin typeface="Arial"/>
                <a:cs typeface="Arial"/>
              </a:rPr>
              <a:t> </a:t>
            </a:r>
            <a:r>
              <a:rPr sz="1400" b="1" spc="-10" dirty="0" err="1" smtClean="0">
                <a:solidFill>
                  <a:srgbClr val="242753"/>
                </a:solidFill>
                <a:latin typeface="Arial"/>
                <a:cs typeface="Arial"/>
              </a:rPr>
              <a:t>школьников</a:t>
            </a:r>
            <a:r>
              <a:rPr lang="ru-RU" sz="1400" b="1" spc="-10" dirty="0" smtClean="0">
                <a:solidFill>
                  <a:srgbClr val="242753"/>
                </a:solidFill>
                <a:latin typeface="Arial"/>
                <a:cs typeface="Arial"/>
              </a:rPr>
              <a:t> и студентов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88107" y="5318759"/>
            <a:ext cx="4668520" cy="265430"/>
          </a:xfrm>
          <a:prstGeom prst="rect">
            <a:avLst/>
          </a:prstGeom>
          <a:solidFill>
            <a:srgbClr val="FFD966"/>
          </a:solidFill>
        </p:spPr>
        <p:txBody>
          <a:bodyPr vert="horz" wrap="square" lIns="0" tIns="4445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50"/>
              </a:spcBef>
            </a:pPr>
            <a:r>
              <a:rPr sz="1100" spc="-5" dirty="0">
                <a:solidFill>
                  <a:srgbClr val="242753"/>
                </a:solidFill>
                <a:latin typeface="Arial"/>
                <a:cs typeface="Arial"/>
              </a:rPr>
              <a:t>Видео-инструкции </a:t>
            </a:r>
            <a:r>
              <a:rPr sz="1100" dirty="0">
                <a:solidFill>
                  <a:srgbClr val="242753"/>
                </a:solidFill>
                <a:latin typeface="Arial"/>
                <a:cs typeface="Arial"/>
              </a:rPr>
              <a:t>по </a:t>
            </a:r>
            <a:r>
              <a:rPr sz="1100" spc="-5" dirty="0">
                <a:solidFill>
                  <a:srgbClr val="242753"/>
                </a:solidFill>
                <a:latin typeface="Arial"/>
                <a:cs typeface="Arial"/>
              </a:rPr>
              <a:t>этапам </a:t>
            </a:r>
            <a:r>
              <a:rPr sz="1100" dirty="0">
                <a:solidFill>
                  <a:srgbClr val="242753"/>
                </a:solidFill>
                <a:latin typeface="Arial"/>
                <a:cs typeface="Arial"/>
              </a:rPr>
              <a:t>и </a:t>
            </a:r>
            <a:r>
              <a:rPr sz="1100" spc="-5" dirty="0">
                <a:solidFill>
                  <a:srgbClr val="242753"/>
                </a:solidFill>
                <a:latin typeface="Arial"/>
                <a:cs typeface="Arial"/>
              </a:rPr>
              <a:t>заданиям</a:t>
            </a:r>
            <a:r>
              <a:rPr sz="1100" spc="-65" dirty="0">
                <a:solidFill>
                  <a:srgbClr val="242753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242753"/>
                </a:solidFill>
                <a:latin typeface="Arial"/>
                <a:cs typeface="Arial"/>
              </a:rPr>
              <a:t>конкурса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388107" y="5696711"/>
            <a:ext cx="9276715" cy="553720"/>
          </a:xfrm>
          <a:prstGeom prst="rect">
            <a:avLst/>
          </a:prstGeom>
          <a:solidFill>
            <a:srgbClr val="FFD966"/>
          </a:solidFill>
        </p:spPr>
        <p:txBody>
          <a:bodyPr vert="horz" wrap="square" lIns="0" tIns="99060" rIns="0" bIns="0" rtlCol="0">
            <a:spAutoFit/>
          </a:bodyPr>
          <a:lstStyle/>
          <a:p>
            <a:pPr marL="685800">
              <a:lnSpc>
                <a:spcPct val="100000"/>
              </a:lnSpc>
              <a:spcBef>
                <a:spcPts val="780"/>
              </a:spcBef>
            </a:pPr>
            <a:r>
              <a:rPr sz="1100" spc="-5" dirty="0">
                <a:solidFill>
                  <a:srgbClr val="242753"/>
                </a:solidFill>
                <a:latin typeface="Arial"/>
                <a:cs typeface="Arial"/>
              </a:rPr>
              <a:t>Образовательные курсы </a:t>
            </a:r>
            <a:r>
              <a:rPr sz="1100" dirty="0">
                <a:solidFill>
                  <a:srgbClr val="242753"/>
                </a:solidFill>
                <a:latin typeface="Arial"/>
                <a:cs typeface="Arial"/>
              </a:rPr>
              <a:t>по </a:t>
            </a:r>
            <a:r>
              <a:rPr sz="1100" spc="-5" dirty="0">
                <a:solidFill>
                  <a:srgbClr val="242753"/>
                </a:solidFill>
                <a:latin typeface="Arial"/>
                <a:cs typeface="Arial"/>
              </a:rPr>
              <a:t>компетенциям конкурса: </a:t>
            </a:r>
            <a:r>
              <a:rPr sz="1100" dirty="0">
                <a:solidFill>
                  <a:srgbClr val="242753"/>
                </a:solidFill>
                <a:latin typeface="Arial"/>
                <a:cs typeface="Arial"/>
              </a:rPr>
              <a:t>• </a:t>
            </a:r>
            <a:r>
              <a:rPr sz="1100" spc="-5" dirty="0">
                <a:solidFill>
                  <a:srgbClr val="242753"/>
                </a:solidFill>
                <a:latin typeface="Arial"/>
                <a:cs typeface="Arial"/>
              </a:rPr>
              <a:t>Бери максимум! </a:t>
            </a:r>
            <a:r>
              <a:rPr sz="1100" dirty="0">
                <a:solidFill>
                  <a:srgbClr val="242753"/>
                </a:solidFill>
                <a:latin typeface="Arial"/>
                <a:cs typeface="Arial"/>
              </a:rPr>
              <a:t>• </a:t>
            </a:r>
            <a:r>
              <a:rPr sz="1100" spc="-5" dirty="0">
                <a:solidFill>
                  <a:srgbClr val="242753"/>
                </a:solidFill>
                <a:latin typeface="Arial"/>
                <a:cs typeface="Arial"/>
              </a:rPr>
              <a:t>Мирись, мирись, мирись! </a:t>
            </a:r>
            <a:r>
              <a:rPr sz="1100" dirty="0">
                <a:solidFill>
                  <a:srgbClr val="242753"/>
                </a:solidFill>
                <a:latin typeface="Arial"/>
                <a:cs typeface="Arial"/>
              </a:rPr>
              <a:t>• </a:t>
            </a:r>
            <a:r>
              <a:rPr sz="1100" spc="-5" dirty="0">
                <a:solidFill>
                  <a:srgbClr val="242753"/>
                </a:solidFill>
                <a:latin typeface="Arial"/>
                <a:cs typeface="Arial"/>
              </a:rPr>
              <a:t>Мысли</a:t>
            </a:r>
            <a:r>
              <a:rPr sz="1100" spc="30" dirty="0">
                <a:solidFill>
                  <a:srgbClr val="242753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242753"/>
                </a:solidFill>
                <a:latin typeface="Arial"/>
                <a:cs typeface="Arial"/>
              </a:rPr>
              <a:t>нестандартно!</a:t>
            </a:r>
            <a:endParaRPr sz="1100">
              <a:latin typeface="Arial"/>
              <a:cs typeface="Arial"/>
            </a:endParaRPr>
          </a:p>
          <a:p>
            <a:pPr marL="3858895" indent="-87630">
              <a:lnSpc>
                <a:spcPct val="100000"/>
              </a:lnSpc>
              <a:spcBef>
                <a:spcPts val="95"/>
              </a:spcBef>
              <a:buChar char="•"/>
              <a:tabLst>
                <a:tab pos="3859529" algn="l"/>
              </a:tabLst>
            </a:pPr>
            <a:r>
              <a:rPr sz="1100" dirty="0">
                <a:solidFill>
                  <a:srgbClr val="242753"/>
                </a:solidFill>
                <a:latin typeface="Arial"/>
                <a:cs typeface="Arial"/>
              </a:rPr>
              <a:t>Успевай </a:t>
            </a:r>
            <a:r>
              <a:rPr sz="1100" spc="-5" dirty="0">
                <a:solidFill>
                  <a:srgbClr val="242753"/>
                </a:solidFill>
                <a:latin typeface="Arial"/>
                <a:cs typeface="Arial"/>
              </a:rPr>
              <a:t>все </a:t>
            </a:r>
            <a:r>
              <a:rPr sz="1100" dirty="0">
                <a:solidFill>
                  <a:srgbClr val="242753"/>
                </a:solidFill>
                <a:latin typeface="Arial"/>
                <a:cs typeface="Arial"/>
              </a:rPr>
              <a:t>без</a:t>
            </a:r>
            <a:r>
              <a:rPr sz="1100" spc="-45" dirty="0">
                <a:solidFill>
                  <a:srgbClr val="242753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242753"/>
                </a:solidFill>
                <a:latin typeface="Arial"/>
                <a:cs typeface="Arial"/>
              </a:rPr>
              <a:t>стресса!</a:t>
            </a:r>
            <a:endParaRPr sz="11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174992" y="5314188"/>
            <a:ext cx="4490085" cy="269875"/>
          </a:xfrm>
          <a:prstGeom prst="rect">
            <a:avLst/>
          </a:prstGeom>
          <a:solidFill>
            <a:srgbClr val="FFD966"/>
          </a:solidFill>
        </p:spPr>
        <p:txBody>
          <a:bodyPr vert="horz" wrap="square" lIns="0" tIns="4699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70"/>
              </a:spcBef>
            </a:pPr>
            <a:r>
              <a:rPr sz="1100" spc="-5" dirty="0">
                <a:solidFill>
                  <a:srgbClr val="242753"/>
                </a:solidFill>
                <a:latin typeface="Arial"/>
                <a:cs typeface="Arial"/>
              </a:rPr>
              <a:t>Образовательный контент </a:t>
            </a:r>
            <a:r>
              <a:rPr sz="1100" dirty="0">
                <a:solidFill>
                  <a:srgbClr val="242753"/>
                </a:solidFill>
                <a:latin typeface="Arial"/>
                <a:cs typeface="Arial"/>
              </a:rPr>
              <a:t>по </a:t>
            </a:r>
            <a:r>
              <a:rPr sz="1100" spc="-5" dirty="0">
                <a:solidFill>
                  <a:srgbClr val="242753"/>
                </a:solidFill>
                <a:latin typeface="Arial"/>
                <a:cs typeface="Arial"/>
              </a:rPr>
              <a:t>вызовам</a:t>
            </a:r>
            <a:r>
              <a:rPr sz="1100" spc="-70" dirty="0">
                <a:solidFill>
                  <a:srgbClr val="242753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242753"/>
                </a:solidFill>
                <a:latin typeface="Arial"/>
                <a:cs typeface="Arial"/>
              </a:rPr>
              <a:t>конкурса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174992" y="4907279"/>
            <a:ext cx="4490085" cy="318770"/>
          </a:xfrm>
          <a:prstGeom prst="rect">
            <a:avLst/>
          </a:prstGeom>
          <a:solidFill>
            <a:srgbClr val="FFD966"/>
          </a:solidFill>
        </p:spPr>
        <p:txBody>
          <a:bodyPr vert="horz" wrap="square" lIns="0" tIns="71755" rIns="0" bIns="0" rtlCol="0">
            <a:spAutoFit/>
          </a:bodyPr>
          <a:lstStyle/>
          <a:p>
            <a:pPr marL="231775" indent="-87630">
              <a:lnSpc>
                <a:spcPct val="100000"/>
              </a:lnSpc>
              <a:spcBef>
                <a:spcPts val="565"/>
              </a:spcBef>
              <a:buChar char="•"/>
              <a:tabLst>
                <a:tab pos="232410" algn="l"/>
              </a:tabLst>
            </a:pPr>
            <a:r>
              <a:rPr sz="1100" spc="-5" dirty="0">
                <a:solidFill>
                  <a:srgbClr val="242753"/>
                </a:solidFill>
                <a:latin typeface="Arial"/>
                <a:cs typeface="Arial"/>
              </a:rPr>
              <a:t>Зачем мне это надо? </a:t>
            </a:r>
            <a:r>
              <a:rPr sz="1100" dirty="0">
                <a:solidFill>
                  <a:srgbClr val="242753"/>
                </a:solidFill>
                <a:latin typeface="Arial"/>
                <a:cs typeface="Arial"/>
              </a:rPr>
              <a:t>• </a:t>
            </a:r>
            <a:r>
              <a:rPr sz="1100" spc="-5" dirty="0">
                <a:solidFill>
                  <a:srgbClr val="242753"/>
                </a:solidFill>
                <a:latin typeface="Arial"/>
                <a:cs typeface="Arial"/>
              </a:rPr>
              <a:t>Студенческий билет </a:t>
            </a:r>
            <a:r>
              <a:rPr sz="1100" dirty="0">
                <a:solidFill>
                  <a:srgbClr val="242753"/>
                </a:solidFill>
                <a:latin typeface="Arial"/>
                <a:cs typeface="Arial"/>
              </a:rPr>
              <a:t>• </a:t>
            </a:r>
            <a:r>
              <a:rPr sz="1100" spc="-5" dirty="0">
                <a:solidFill>
                  <a:srgbClr val="242753"/>
                </a:solidFill>
                <a:latin typeface="Arial"/>
                <a:cs typeface="Arial"/>
              </a:rPr>
              <a:t>Норма жизни</a:t>
            </a:r>
            <a:r>
              <a:rPr sz="1100" spc="-45" dirty="0">
                <a:solidFill>
                  <a:srgbClr val="242753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242753"/>
                </a:solidFill>
                <a:latin typeface="Arial"/>
                <a:cs typeface="Arial"/>
              </a:rPr>
              <a:t>(8+)</a:t>
            </a:r>
            <a:endParaRPr sz="11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150364" y="2129027"/>
            <a:ext cx="2947670" cy="269875"/>
          </a:xfrm>
          <a:custGeom>
            <a:avLst/>
            <a:gdLst/>
            <a:ahLst/>
            <a:cxnLst/>
            <a:rect l="l" t="t" r="r" b="b"/>
            <a:pathLst>
              <a:path w="2947670" h="269875">
                <a:moveTo>
                  <a:pt x="2947416" y="0"/>
                </a:moveTo>
                <a:lnTo>
                  <a:pt x="0" y="0"/>
                </a:lnTo>
                <a:lnTo>
                  <a:pt x="0" y="269748"/>
                </a:lnTo>
                <a:lnTo>
                  <a:pt x="2947416" y="269748"/>
                </a:lnTo>
                <a:lnTo>
                  <a:pt x="2947416" y="0"/>
                </a:lnTo>
                <a:close/>
              </a:path>
            </a:pathLst>
          </a:custGeom>
          <a:solidFill>
            <a:srgbClr val="4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150364" y="2172080"/>
            <a:ext cx="2947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99794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26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марта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– 30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июня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512308" y="2129027"/>
            <a:ext cx="1365885" cy="254635"/>
          </a:xfrm>
          <a:custGeom>
            <a:avLst/>
            <a:gdLst/>
            <a:ahLst/>
            <a:cxnLst/>
            <a:rect l="l" t="t" r="r" b="b"/>
            <a:pathLst>
              <a:path w="1365884" h="254635">
                <a:moveTo>
                  <a:pt x="1365504" y="0"/>
                </a:moveTo>
                <a:lnTo>
                  <a:pt x="0" y="0"/>
                </a:lnTo>
                <a:lnTo>
                  <a:pt x="0" y="254508"/>
                </a:lnTo>
                <a:lnTo>
                  <a:pt x="1365504" y="254508"/>
                </a:lnTo>
                <a:lnTo>
                  <a:pt x="1365504" y="0"/>
                </a:lnTo>
                <a:close/>
              </a:path>
            </a:pathLst>
          </a:custGeom>
          <a:solidFill>
            <a:srgbClr val="4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512308" y="2164461"/>
            <a:ext cx="136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6525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июля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– 5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августа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417307" y="2129027"/>
            <a:ext cx="1750060" cy="294640"/>
          </a:xfrm>
          <a:custGeom>
            <a:avLst/>
            <a:gdLst/>
            <a:ahLst/>
            <a:cxnLst/>
            <a:rect l="l" t="t" r="r" b="b"/>
            <a:pathLst>
              <a:path w="1750059" h="294639">
                <a:moveTo>
                  <a:pt x="1749552" y="0"/>
                </a:moveTo>
                <a:lnTo>
                  <a:pt x="0" y="0"/>
                </a:lnTo>
                <a:lnTo>
                  <a:pt x="0" y="294132"/>
                </a:lnTo>
                <a:lnTo>
                  <a:pt x="1749552" y="294132"/>
                </a:lnTo>
                <a:lnTo>
                  <a:pt x="1749552" y="0"/>
                </a:lnTo>
                <a:close/>
              </a:path>
            </a:pathLst>
          </a:custGeom>
          <a:solidFill>
            <a:srgbClr val="4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417307" y="2091080"/>
            <a:ext cx="1750060" cy="35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735" marR="130810" indent="-407034">
              <a:lnSpc>
                <a:spcPct val="107000"/>
              </a:lnSpc>
              <a:spcBef>
                <a:spcPts val="100"/>
              </a:spcBef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27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августа –20 сентября,  полуфинал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710928" y="2129027"/>
            <a:ext cx="1737360" cy="294640"/>
          </a:xfrm>
          <a:prstGeom prst="rect">
            <a:avLst/>
          </a:prstGeom>
          <a:solidFill>
            <a:srgbClr val="46CCFF"/>
          </a:solidFill>
        </p:spPr>
        <p:txBody>
          <a:bodyPr vert="horz" wrap="square" lIns="0" tIns="66675" rIns="0" bIns="0" rtlCol="0">
            <a:spAutoFit/>
          </a:bodyPr>
          <a:lstStyle/>
          <a:p>
            <a:pPr marL="514984">
              <a:lnSpc>
                <a:spcPct val="100000"/>
              </a:lnSpc>
              <a:spcBef>
                <a:spcPts val="525"/>
              </a:spcBef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7-27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ноября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16051" y="4319015"/>
            <a:ext cx="6640195" cy="472440"/>
          </a:xfrm>
          <a:prstGeom prst="rect">
            <a:avLst/>
          </a:prstGeom>
          <a:solidFill>
            <a:srgbClr val="4DBBC3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ДИСТАНЦИОННЫЕ</a:t>
            </a:r>
            <a:r>
              <a:rPr sz="11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ЭТАПЫ</a:t>
            </a:r>
            <a:endParaRPr sz="11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174992" y="4319015"/>
            <a:ext cx="4490085" cy="472440"/>
          </a:xfrm>
          <a:prstGeom prst="rect">
            <a:avLst/>
          </a:prstGeom>
          <a:solidFill>
            <a:srgbClr val="4DBBC3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ОЧНЫЕ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ЭТАПЫ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894332" y="1609344"/>
            <a:ext cx="7706995" cy="414655"/>
            <a:chOff x="1894332" y="1609344"/>
            <a:chExt cx="7706995" cy="414655"/>
          </a:xfrm>
        </p:grpSpPr>
        <p:sp>
          <p:nvSpPr>
            <p:cNvPr id="48" name="object 48"/>
            <p:cNvSpPr/>
            <p:nvPr/>
          </p:nvSpPr>
          <p:spPr>
            <a:xfrm>
              <a:off x="1894332" y="1609344"/>
              <a:ext cx="248412" cy="4145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172455" y="1609344"/>
              <a:ext cx="248412" cy="4145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024116" y="1609344"/>
              <a:ext cx="248411" cy="4145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352788" y="1609344"/>
              <a:ext cx="248411" cy="4145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2866" y="284810"/>
            <a:ext cx="645795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i="1" spc="90" dirty="0">
                <a:latin typeface="Arial"/>
                <a:cs typeface="Arial"/>
              </a:rPr>
              <a:t>Полуфиналы </a:t>
            </a:r>
            <a:r>
              <a:rPr i="1" spc="60" dirty="0">
                <a:latin typeface="Arial"/>
                <a:cs typeface="Arial"/>
              </a:rPr>
              <a:t>и </a:t>
            </a:r>
            <a:r>
              <a:rPr i="1" spc="125" dirty="0">
                <a:latin typeface="Arial"/>
                <a:cs typeface="Arial"/>
              </a:rPr>
              <a:t>Финал</a:t>
            </a:r>
            <a:r>
              <a:rPr i="1" spc="835" dirty="0">
                <a:latin typeface="Arial"/>
                <a:cs typeface="Arial"/>
              </a:rPr>
              <a:t> </a:t>
            </a:r>
            <a:r>
              <a:rPr i="1" spc="240" dirty="0">
                <a:latin typeface="Arial"/>
                <a:cs typeface="Arial"/>
              </a:rPr>
              <a:t>Конкурса</a:t>
            </a:r>
          </a:p>
        </p:txBody>
      </p:sp>
      <p:sp>
        <p:nvSpPr>
          <p:cNvPr id="3" name="object 3"/>
          <p:cNvSpPr/>
          <p:nvPr/>
        </p:nvSpPr>
        <p:spPr>
          <a:xfrm>
            <a:off x="623316" y="4317491"/>
            <a:ext cx="3488436" cy="18608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23860" y="1135392"/>
            <a:ext cx="3618229" cy="203200"/>
          </a:xfrm>
          <a:custGeom>
            <a:avLst/>
            <a:gdLst/>
            <a:ahLst/>
            <a:cxnLst/>
            <a:rect l="l" t="t" r="r" b="b"/>
            <a:pathLst>
              <a:path w="3618229" h="203200">
                <a:moveTo>
                  <a:pt x="3617976" y="88379"/>
                </a:moveTo>
                <a:lnTo>
                  <a:pt x="3496056" y="88379"/>
                </a:lnTo>
                <a:lnTo>
                  <a:pt x="3496056" y="0"/>
                </a:lnTo>
                <a:lnTo>
                  <a:pt x="114300" y="0"/>
                </a:lnTo>
                <a:lnTo>
                  <a:pt x="114300" y="88379"/>
                </a:lnTo>
                <a:lnTo>
                  <a:pt x="0" y="88379"/>
                </a:lnTo>
                <a:lnTo>
                  <a:pt x="0" y="202679"/>
                </a:lnTo>
                <a:lnTo>
                  <a:pt x="3617976" y="202679"/>
                </a:lnTo>
                <a:lnTo>
                  <a:pt x="3617976" y="8837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06511" y="3701796"/>
            <a:ext cx="3735704" cy="558165"/>
          </a:xfrm>
          <a:custGeom>
            <a:avLst/>
            <a:gdLst/>
            <a:ahLst/>
            <a:cxnLst/>
            <a:rect l="l" t="t" r="r" b="b"/>
            <a:pathLst>
              <a:path w="3735704" h="558164">
                <a:moveTo>
                  <a:pt x="3735324" y="0"/>
                </a:moveTo>
                <a:lnTo>
                  <a:pt x="0" y="0"/>
                </a:lnTo>
                <a:lnTo>
                  <a:pt x="0" y="557783"/>
                </a:lnTo>
                <a:lnTo>
                  <a:pt x="3735324" y="557783"/>
                </a:lnTo>
                <a:lnTo>
                  <a:pt x="3735324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77284" y="4317491"/>
            <a:ext cx="3520440" cy="1859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06511" y="4322064"/>
            <a:ext cx="3735324" cy="18547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26363" y="1103375"/>
          <a:ext cx="7070088" cy="3159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8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5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8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46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1F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089">
                <a:tc gridSpan="5">
                  <a:txBody>
                    <a:bodyPr/>
                    <a:lstStyle/>
                    <a:p>
                      <a:pPr algn="ctr">
                        <a:lnSpc>
                          <a:spcPts val="151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ШКОЛЬНИКИ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976">
                <a:tc gridSpan="3">
                  <a:txBody>
                    <a:bodyPr/>
                    <a:lstStyle/>
                    <a:p>
                      <a:pPr marL="1125855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5-7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классы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8590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DBB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87425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8-9, 10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классы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8590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DBB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6464">
                <a:tc rowSpan="2"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R="2159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ФИНАЛ</a:t>
                      </a:r>
                      <a:r>
                        <a:rPr sz="1200" b="1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КОНКУРСА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R="26670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4-24 июня, МДЦ «Артек»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93D9D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059180" marR="730250" indent="-285115">
                        <a:lnSpc>
                          <a:spcPct val="114799"/>
                        </a:lnSpc>
                        <a:spcBef>
                          <a:spcPts val="21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ПОЛУФИНАЛОВ КОНКУРСА  (АВГУСТ-СЕНТЯБРЬ) 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ЮФО -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ВДЦ «Смена»,  ДФО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ВДЦ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«Океан»,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2384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места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проведения</a:t>
                      </a:r>
                      <a:r>
                        <a:rPr sz="11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111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ЦФО,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СЗФО, СКФО,</a:t>
                      </a:r>
                      <a:r>
                        <a:rPr sz="1100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УФО,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302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СФО,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ПФО</a:t>
                      </a:r>
                      <a:r>
                        <a:rPr sz="11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уточняются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93D9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238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93D9D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07632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ФИНАЛ</a:t>
                      </a:r>
                      <a:r>
                        <a:rPr sz="1200" b="1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КОНКУРСА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2395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93D9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78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93D9DC"/>
                    </a:solidFill>
                  </a:tcPr>
                </a:tc>
                <a:tc>
                  <a:txBody>
                    <a:bodyPr/>
                    <a:lstStyle/>
                    <a:p>
                      <a:pPr marL="845819">
                        <a:lnSpc>
                          <a:spcPts val="990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2-27 ноября, МДЦ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«Артек»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200">
                      <a:solidFill>
                        <a:srgbClr val="FFFFFF"/>
                      </a:solidFill>
                      <a:prstDash val="solid"/>
                    </a:lnL>
                    <a:solidFill>
                      <a:srgbClr val="93D9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7906511" y="1338072"/>
            <a:ext cx="3735704" cy="88138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4445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5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СПО</a:t>
            </a:r>
            <a:endParaRPr sz="18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325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(1-2,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курсы)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06511" y="2275332"/>
            <a:ext cx="3735704" cy="1370330"/>
          </a:xfrm>
          <a:prstGeom prst="rect">
            <a:avLst/>
          </a:prstGeom>
          <a:solidFill>
            <a:srgbClr val="BCD6E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Times New Roman"/>
              <a:cs typeface="Times New Roman"/>
            </a:endParaRPr>
          </a:p>
          <a:p>
            <a:pPr marL="329565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4 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ПОЛУФИНАЛА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КОНКУРСА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СЕНТЯБРЬ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06511" y="3701796"/>
            <a:ext cx="3735704" cy="352425"/>
          </a:xfrm>
          <a:prstGeom prst="rect">
            <a:avLst/>
          </a:prstGeom>
          <a:solidFill>
            <a:srgbClr val="9DC3E6"/>
          </a:solidFill>
        </p:spPr>
        <p:txBody>
          <a:bodyPr vert="horz" wrap="square" lIns="0" tIns="84455" rIns="0" bIns="0" rtlCol="0">
            <a:spAutoFit/>
          </a:bodyPr>
          <a:lstStyle/>
          <a:p>
            <a:pPr marL="1151890">
              <a:lnSpc>
                <a:spcPct val="100000"/>
              </a:lnSpc>
              <a:spcBef>
                <a:spcPts val="665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ФИНАЛ</a:t>
            </a:r>
            <a:r>
              <a:rPr sz="12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КОНКУРСА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25206" y="4053840"/>
            <a:ext cx="3295650" cy="208915"/>
          </a:xfrm>
          <a:prstGeom prst="rect">
            <a:avLst/>
          </a:prstGeom>
          <a:solidFill>
            <a:srgbClr val="9DC3E6"/>
          </a:solidFill>
        </p:spPr>
        <p:txBody>
          <a:bodyPr vert="horz" wrap="square" lIns="0" tIns="0" rIns="0" bIns="0" rtlCol="0">
            <a:spAutoFit/>
          </a:bodyPr>
          <a:lstStyle/>
          <a:p>
            <a:pPr marL="92710">
              <a:lnSpc>
                <a:spcPts val="990"/>
              </a:lnSpc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2-27 ноября (место проведения</a:t>
            </a:r>
            <a:r>
              <a:rPr sz="1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уточняется)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901940" y="1103375"/>
            <a:ext cx="3740150" cy="234950"/>
          </a:xfrm>
          <a:custGeom>
            <a:avLst/>
            <a:gdLst/>
            <a:ahLst/>
            <a:cxnLst/>
            <a:rect l="l" t="t" r="r" b="b"/>
            <a:pathLst>
              <a:path w="3740150" h="234950">
                <a:moveTo>
                  <a:pt x="236220" y="0"/>
                </a:moveTo>
                <a:lnTo>
                  <a:pt x="121920" y="0"/>
                </a:lnTo>
                <a:lnTo>
                  <a:pt x="1524" y="0"/>
                </a:lnTo>
                <a:lnTo>
                  <a:pt x="0" y="0"/>
                </a:lnTo>
                <a:lnTo>
                  <a:pt x="0" y="234696"/>
                </a:lnTo>
                <a:lnTo>
                  <a:pt x="121920" y="234696"/>
                </a:lnTo>
                <a:lnTo>
                  <a:pt x="121920" y="120396"/>
                </a:lnTo>
                <a:lnTo>
                  <a:pt x="236220" y="120396"/>
                </a:lnTo>
                <a:lnTo>
                  <a:pt x="236220" y="0"/>
                </a:lnTo>
                <a:close/>
              </a:path>
              <a:path w="3740150" h="234950">
                <a:moveTo>
                  <a:pt x="3739896" y="0"/>
                </a:moveTo>
                <a:lnTo>
                  <a:pt x="3617976" y="0"/>
                </a:lnTo>
                <a:lnTo>
                  <a:pt x="3505200" y="0"/>
                </a:lnTo>
                <a:lnTo>
                  <a:pt x="3505200" y="120396"/>
                </a:lnTo>
                <a:lnTo>
                  <a:pt x="3617976" y="120396"/>
                </a:lnTo>
                <a:lnTo>
                  <a:pt x="3617976" y="234696"/>
                </a:lnTo>
                <a:lnTo>
                  <a:pt x="3739896" y="234696"/>
                </a:lnTo>
                <a:lnTo>
                  <a:pt x="3739896" y="120396"/>
                </a:lnTo>
                <a:lnTo>
                  <a:pt x="37398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06512" y="4052315"/>
            <a:ext cx="3735704" cy="210820"/>
          </a:xfrm>
          <a:custGeom>
            <a:avLst/>
            <a:gdLst/>
            <a:ahLst/>
            <a:cxnLst/>
            <a:rect l="l" t="t" r="r" b="b"/>
            <a:pathLst>
              <a:path w="3735704" h="210820">
                <a:moveTo>
                  <a:pt x="205740" y="100584"/>
                </a:moveTo>
                <a:lnTo>
                  <a:pt x="106667" y="100584"/>
                </a:lnTo>
                <a:lnTo>
                  <a:pt x="106667" y="0"/>
                </a:lnTo>
                <a:lnTo>
                  <a:pt x="0" y="0"/>
                </a:lnTo>
                <a:lnTo>
                  <a:pt x="0" y="100584"/>
                </a:lnTo>
                <a:lnTo>
                  <a:pt x="0" y="205740"/>
                </a:lnTo>
                <a:lnTo>
                  <a:pt x="106667" y="205740"/>
                </a:lnTo>
                <a:lnTo>
                  <a:pt x="205740" y="205740"/>
                </a:lnTo>
                <a:lnTo>
                  <a:pt x="205740" y="100584"/>
                </a:lnTo>
                <a:close/>
              </a:path>
              <a:path w="3735704" h="210820">
                <a:moveTo>
                  <a:pt x="3735324" y="3048"/>
                </a:moveTo>
                <a:lnTo>
                  <a:pt x="3627120" y="3048"/>
                </a:lnTo>
                <a:lnTo>
                  <a:pt x="3627120" y="103632"/>
                </a:lnTo>
                <a:lnTo>
                  <a:pt x="3528060" y="103632"/>
                </a:lnTo>
                <a:lnTo>
                  <a:pt x="3528060" y="210312"/>
                </a:lnTo>
                <a:lnTo>
                  <a:pt x="3627120" y="210312"/>
                </a:lnTo>
                <a:lnTo>
                  <a:pt x="3735324" y="210312"/>
                </a:lnTo>
                <a:lnTo>
                  <a:pt x="3735324" y="103632"/>
                </a:lnTo>
                <a:lnTo>
                  <a:pt x="3735324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2866" y="284810"/>
            <a:ext cx="412686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25" dirty="0"/>
              <a:t>Как </a:t>
            </a:r>
            <a:r>
              <a:rPr spc="-95" dirty="0"/>
              <a:t>подать</a:t>
            </a:r>
            <a:r>
              <a:rPr spc="375" dirty="0"/>
              <a:t> </a:t>
            </a:r>
            <a:r>
              <a:rPr spc="-155" dirty="0"/>
              <a:t>заявку?</a:t>
            </a:r>
          </a:p>
        </p:txBody>
      </p:sp>
      <p:sp>
        <p:nvSpPr>
          <p:cNvPr id="3" name="object 3"/>
          <p:cNvSpPr/>
          <p:nvPr/>
        </p:nvSpPr>
        <p:spPr>
          <a:xfrm>
            <a:off x="623316" y="1258823"/>
            <a:ext cx="11018520" cy="1233170"/>
          </a:xfrm>
          <a:custGeom>
            <a:avLst/>
            <a:gdLst/>
            <a:ahLst/>
            <a:cxnLst/>
            <a:rect l="l" t="t" r="r" b="b"/>
            <a:pathLst>
              <a:path w="11018520" h="1233170">
                <a:moveTo>
                  <a:pt x="10910316" y="1077468"/>
                </a:moveTo>
                <a:lnTo>
                  <a:pt x="0" y="1077468"/>
                </a:lnTo>
                <a:lnTo>
                  <a:pt x="0" y="1229868"/>
                </a:lnTo>
                <a:lnTo>
                  <a:pt x="0" y="1232916"/>
                </a:lnTo>
                <a:lnTo>
                  <a:pt x="10910316" y="1232916"/>
                </a:lnTo>
                <a:lnTo>
                  <a:pt x="10910316" y="1229868"/>
                </a:lnTo>
                <a:lnTo>
                  <a:pt x="10910316" y="1077468"/>
                </a:lnTo>
                <a:close/>
              </a:path>
              <a:path w="11018520" h="1233170">
                <a:moveTo>
                  <a:pt x="11018520" y="0"/>
                </a:moveTo>
                <a:lnTo>
                  <a:pt x="0" y="0"/>
                </a:lnTo>
                <a:lnTo>
                  <a:pt x="0" y="1025652"/>
                </a:lnTo>
                <a:lnTo>
                  <a:pt x="11018520" y="1025652"/>
                </a:lnTo>
                <a:lnTo>
                  <a:pt x="1101852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3316" y="1492758"/>
            <a:ext cx="11018520" cy="791845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9525" rIns="0" bIns="0" rtlCol="0">
            <a:spAutoFit/>
          </a:bodyPr>
          <a:lstStyle/>
          <a:p>
            <a:pPr marL="4568825" marR="748030" indent="-3815079">
              <a:lnSpc>
                <a:spcPct val="100000"/>
              </a:lnSpc>
              <a:spcBef>
                <a:spcPts val="75"/>
              </a:spcBef>
            </a:pP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ПОДАТЬ 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ЗАЯВКУ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НА КОНКУРС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МОЖНО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С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26 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МАРТА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2021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ГОДА 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ССЫЛКЕ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45052" y="2336291"/>
            <a:ext cx="4942840" cy="859790"/>
          </a:xfrm>
          <a:custGeom>
            <a:avLst/>
            <a:gdLst/>
            <a:ahLst/>
            <a:cxnLst/>
            <a:rect l="l" t="t" r="r" b="b"/>
            <a:pathLst>
              <a:path w="4942840" h="859789">
                <a:moveTo>
                  <a:pt x="4942332" y="0"/>
                </a:moveTo>
                <a:lnTo>
                  <a:pt x="0" y="0"/>
                </a:lnTo>
                <a:lnTo>
                  <a:pt x="0" y="664476"/>
                </a:lnTo>
                <a:lnTo>
                  <a:pt x="0" y="765060"/>
                </a:lnTo>
                <a:lnTo>
                  <a:pt x="0" y="859536"/>
                </a:lnTo>
                <a:lnTo>
                  <a:pt x="4835652" y="859536"/>
                </a:lnTo>
                <a:lnTo>
                  <a:pt x="4835652" y="765060"/>
                </a:lnTo>
                <a:lnTo>
                  <a:pt x="4942332" y="765060"/>
                </a:lnTo>
                <a:lnTo>
                  <a:pt x="4942332" y="664476"/>
                </a:lnTo>
                <a:lnTo>
                  <a:pt x="4942332" y="0"/>
                </a:lnTo>
                <a:close/>
              </a:path>
            </a:pathLst>
          </a:custGeom>
          <a:solidFill>
            <a:srgbClr val="FC7B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45052" y="2490216"/>
            <a:ext cx="4942840" cy="504825"/>
          </a:xfrm>
          <a:prstGeom prst="rect">
            <a:avLst/>
          </a:prstGeom>
          <a:solidFill>
            <a:srgbClr val="FC7B76"/>
          </a:solidFill>
        </p:spPr>
        <p:txBody>
          <a:bodyPr vert="horz" wrap="square" lIns="0" tIns="13271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45"/>
              </a:spcBef>
            </a:pP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https://bolshayaperemena.online/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46960" y="5021579"/>
            <a:ext cx="7751445" cy="876300"/>
          </a:xfrm>
          <a:prstGeom prst="rect">
            <a:avLst/>
          </a:prstGeom>
          <a:solidFill>
            <a:srgbClr val="93D9DC"/>
          </a:solidFill>
        </p:spPr>
        <p:txBody>
          <a:bodyPr vert="horz" wrap="square" lIns="0" tIns="158750" rIns="0" bIns="0" rtlCol="0">
            <a:spAutoFit/>
          </a:bodyPr>
          <a:lstStyle/>
          <a:p>
            <a:pPr marL="813435" marR="330200" indent="-474345">
              <a:lnSpc>
                <a:spcPct val="100000"/>
              </a:lnSpc>
              <a:spcBef>
                <a:spcPts val="1250"/>
              </a:spcBef>
            </a:pP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ВАЖНО!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После 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регистрации на 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платформе «Большой перемены»  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необходимо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дополнительно подать заявку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r>
              <a:rPr sz="1800" b="1" spc="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Конкурс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23316" y="466344"/>
            <a:ext cx="11018520" cy="2740660"/>
            <a:chOff x="623316" y="466344"/>
            <a:chExt cx="11018520" cy="2740660"/>
          </a:xfrm>
        </p:grpSpPr>
        <p:sp>
          <p:nvSpPr>
            <p:cNvPr id="9" name="object 9"/>
            <p:cNvSpPr/>
            <p:nvPr/>
          </p:nvSpPr>
          <p:spPr>
            <a:xfrm>
              <a:off x="623316" y="1258823"/>
              <a:ext cx="11018520" cy="1948180"/>
            </a:xfrm>
            <a:custGeom>
              <a:avLst/>
              <a:gdLst/>
              <a:ahLst/>
              <a:cxnLst/>
              <a:rect l="l" t="t" r="r" b="b"/>
              <a:pathLst>
                <a:path w="11018520" h="1948180">
                  <a:moveTo>
                    <a:pt x="207264" y="1123188"/>
                  </a:moveTo>
                  <a:lnTo>
                    <a:pt x="108191" y="1123188"/>
                  </a:lnTo>
                  <a:lnTo>
                    <a:pt x="108191" y="1022604"/>
                  </a:lnTo>
                  <a:lnTo>
                    <a:pt x="0" y="1022604"/>
                  </a:lnTo>
                  <a:lnTo>
                    <a:pt x="0" y="1123188"/>
                  </a:lnTo>
                  <a:lnTo>
                    <a:pt x="0" y="1229868"/>
                  </a:lnTo>
                  <a:lnTo>
                    <a:pt x="108191" y="1229868"/>
                  </a:lnTo>
                  <a:lnTo>
                    <a:pt x="207264" y="1229868"/>
                  </a:lnTo>
                  <a:lnTo>
                    <a:pt x="207264" y="1123188"/>
                  </a:lnTo>
                  <a:close/>
                </a:path>
                <a:path w="11018520" h="1948180">
                  <a:moveTo>
                    <a:pt x="243840" y="0"/>
                  </a:moveTo>
                  <a:lnTo>
                    <a:pt x="129540" y="0"/>
                  </a:lnTo>
                  <a:lnTo>
                    <a:pt x="9144" y="0"/>
                  </a:lnTo>
                  <a:lnTo>
                    <a:pt x="7620" y="0"/>
                  </a:lnTo>
                  <a:lnTo>
                    <a:pt x="7620" y="234696"/>
                  </a:lnTo>
                  <a:lnTo>
                    <a:pt x="129540" y="234696"/>
                  </a:lnTo>
                  <a:lnTo>
                    <a:pt x="129540" y="120396"/>
                  </a:lnTo>
                  <a:lnTo>
                    <a:pt x="243840" y="120396"/>
                  </a:lnTo>
                  <a:lnTo>
                    <a:pt x="243840" y="0"/>
                  </a:lnTo>
                  <a:close/>
                </a:path>
                <a:path w="11018520" h="1948180">
                  <a:moveTo>
                    <a:pt x="3429000" y="1830324"/>
                  </a:moveTo>
                  <a:lnTo>
                    <a:pt x="3329940" y="1830324"/>
                  </a:lnTo>
                  <a:lnTo>
                    <a:pt x="3329940" y="1729740"/>
                  </a:lnTo>
                  <a:lnTo>
                    <a:pt x="3221736" y="1729740"/>
                  </a:lnTo>
                  <a:lnTo>
                    <a:pt x="3221736" y="1830324"/>
                  </a:lnTo>
                  <a:lnTo>
                    <a:pt x="3221736" y="1937004"/>
                  </a:lnTo>
                  <a:lnTo>
                    <a:pt x="3329940" y="1937004"/>
                  </a:lnTo>
                  <a:lnTo>
                    <a:pt x="3429000" y="1937004"/>
                  </a:lnTo>
                  <a:lnTo>
                    <a:pt x="3429000" y="1830324"/>
                  </a:lnTo>
                  <a:close/>
                </a:path>
                <a:path w="11018520" h="1948180">
                  <a:moveTo>
                    <a:pt x="8164068" y="1741944"/>
                  </a:moveTo>
                  <a:lnTo>
                    <a:pt x="8057388" y="1741944"/>
                  </a:lnTo>
                  <a:lnTo>
                    <a:pt x="8057388" y="1842528"/>
                  </a:lnTo>
                  <a:lnTo>
                    <a:pt x="7958328" y="1842528"/>
                  </a:lnTo>
                  <a:lnTo>
                    <a:pt x="7958328" y="1947672"/>
                  </a:lnTo>
                  <a:lnTo>
                    <a:pt x="8057388" y="1947672"/>
                  </a:lnTo>
                  <a:lnTo>
                    <a:pt x="8164068" y="1947672"/>
                  </a:lnTo>
                  <a:lnTo>
                    <a:pt x="8164068" y="1842528"/>
                  </a:lnTo>
                  <a:lnTo>
                    <a:pt x="8164068" y="1741944"/>
                  </a:lnTo>
                  <a:close/>
                </a:path>
                <a:path w="11018520" h="1948180">
                  <a:moveTo>
                    <a:pt x="11018520" y="1025652"/>
                  </a:moveTo>
                  <a:lnTo>
                    <a:pt x="10910316" y="1025652"/>
                  </a:lnTo>
                  <a:lnTo>
                    <a:pt x="10910316" y="1126236"/>
                  </a:lnTo>
                  <a:lnTo>
                    <a:pt x="10811256" y="1126236"/>
                  </a:lnTo>
                  <a:lnTo>
                    <a:pt x="10811256" y="1231392"/>
                  </a:lnTo>
                  <a:lnTo>
                    <a:pt x="10910316" y="1231392"/>
                  </a:lnTo>
                  <a:lnTo>
                    <a:pt x="11018520" y="1231392"/>
                  </a:lnTo>
                  <a:lnTo>
                    <a:pt x="11018520" y="1126236"/>
                  </a:lnTo>
                  <a:lnTo>
                    <a:pt x="11018520" y="1025652"/>
                  </a:lnTo>
                  <a:close/>
                </a:path>
                <a:path w="11018520" h="1948180">
                  <a:moveTo>
                    <a:pt x="11018520" y="0"/>
                  </a:moveTo>
                  <a:lnTo>
                    <a:pt x="10896600" y="0"/>
                  </a:lnTo>
                  <a:lnTo>
                    <a:pt x="10783824" y="0"/>
                  </a:lnTo>
                  <a:lnTo>
                    <a:pt x="10783824" y="118872"/>
                  </a:lnTo>
                  <a:lnTo>
                    <a:pt x="10896600" y="118872"/>
                  </a:lnTo>
                  <a:lnTo>
                    <a:pt x="10896600" y="233172"/>
                  </a:lnTo>
                  <a:lnTo>
                    <a:pt x="11018520" y="233172"/>
                  </a:lnTo>
                  <a:lnTo>
                    <a:pt x="11018520" y="118872"/>
                  </a:lnTo>
                  <a:lnTo>
                    <a:pt x="11018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89804" y="466344"/>
              <a:ext cx="1685544" cy="10530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346960" y="3877055"/>
            <a:ext cx="3386454" cy="1134110"/>
          </a:xfrm>
          <a:prstGeom prst="rect">
            <a:avLst/>
          </a:prstGeom>
          <a:solidFill>
            <a:srgbClr val="FFD966"/>
          </a:solidFill>
        </p:spPr>
        <p:txBody>
          <a:bodyPr vert="horz" wrap="square" lIns="0" tIns="14922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175"/>
              </a:spcBef>
            </a:pP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ДЛЯ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5-7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КЛАССОВ</a:t>
            </a:r>
            <a:endParaRPr sz="18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окончание регистрации</a:t>
            </a:r>
            <a:r>
              <a:rPr sz="18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25 мая 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2021</a:t>
            </a:r>
            <a:r>
              <a:rPr sz="18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года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29400" y="3877055"/>
            <a:ext cx="3733799" cy="1120178"/>
          </a:xfrm>
          <a:prstGeom prst="rect">
            <a:avLst/>
          </a:prstGeom>
          <a:solidFill>
            <a:srgbClr val="FFD966"/>
          </a:solidFill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ДЛЯ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8-10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ru-RU" sz="1800" b="1" spc="-5" dirty="0" smtClean="0">
                <a:solidFill>
                  <a:srgbClr val="001F5F"/>
                </a:solidFill>
                <a:latin typeface="Arial"/>
                <a:cs typeface="Arial"/>
              </a:rPr>
              <a:t>классов и</a:t>
            </a:r>
            <a:endParaRPr sz="1800" dirty="0">
              <a:latin typeface="Arial"/>
              <a:cs typeface="Arial"/>
            </a:endParaRPr>
          </a:p>
          <a:p>
            <a:pPr marL="350520" marR="340360" indent="-1270" algn="ctr">
              <a:lnSpc>
                <a:spcPct val="100000"/>
              </a:lnSpc>
            </a:pPr>
            <a:r>
              <a:rPr lang="ru-RU" b="1" spc="-5" dirty="0" smtClean="0">
                <a:solidFill>
                  <a:srgbClr val="001F5F"/>
                </a:solidFill>
                <a:latin typeface="Arial"/>
                <a:cs typeface="Arial"/>
              </a:rPr>
              <a:t>студентов </a:t>
            </a:r>
            <a:r>
              <a:rPr lang="ru-RU" b="1" spc="-5" dirty="0">
                <a:solidFill>
                  <a:srgbClr val="001F5F"/>
                </a:solidFill>
                <a:latin typeface="Arial"/>
                <a:cs typeface="Arial"/>
              </a:rPr>
              <a:t>1-3 курсов </a:t>
            </a:r>
            <a:r>
              <a:rPr sz="1800" b="1" spc="-5" dirty="0" smtClean="0">
                <a:solidFill>
                  <a:srgbClr val="001F5F"/>
                </a:solidFill>
                <a:latin typeface="Arial"/>
                <a:cs typeface="Arial"/>
              </a:rPr>
              <a:t>СПО </a:t>
            </a:r>
            <a:r>
              <a:rPr sz="1800" spc="-5" dirty="0" err="1" smtClean="0">
                <a:solidFill>
                  <a:srgbClr val="001F5F"/>
                </a:solidFill>
                <a:latin typeface="Arial"/>
                <a:cs typeface="Arial"/>
              </a:rPr>
              <a:t>окончание</a:t>
            </a:r>
            <a:r>
              <a:rPr sz="1800" spc="-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5" dirty="0" err="1" smtClean="0">
                <a:solidFill>
                  <a:srgbClr val="001F5F"/>
                </a:solidFill>
                <a:latin typeface="Arial"/>
                <a:cs typeface="Arial"/>
              </a:rPr>
              <a:t>регистрации</a:t>
            </a:r>
            <a:r>
              <a:rPr sz="1800" spc="-4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–  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15 июня 2021</a:t>
            </a:r>
            <a:r>
              <a:rPr sz="18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года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63696" y="3413759"/>
            <a:ext cx="569976" cy="342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11668" y="3413759"/>
            <a:ext cx="569976" cy="342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0"/>
            <a:ext cx="5486400" cy="65196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914400"/>
            <a:ext cx="4495800" cy="51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75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866" y="284810"/>
            <a:ext cx="6868795" cy="477054"/>
          </a:xfrm>
        </p:spPr>
        <p:txBody>
          <a:bodyPr/>
          <a:lstStyle/>
          <a:p>
            <a:r>
              <a:rPr lang="ru-RU" dirty="0" smtClean="0"/>
              <a:t>Выполнение показателей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363" y="1103375"/>
            <a:ext cx="7071359" cy="4431983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Google-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форма </a:t>
            </a:r>
            <a:r>
              <a:rPr lang="ru-RU" sz="3200" dirty="0" smtClean="0">
                <a:solidFill>
                  <a:srgbClr val="0070C0"/>
                </a:solidFill>
              </a:rPr>
              <a:t>– выполнение плановых показателей по участию обучающихся в проекте «Большая перемена»</a:t>
            </a:r>
          </a:p>
          <a:p>
            <a:endParaRPr lang="ru-RU" sz="3200" dirty="0">
              <a:solidFill>
                <a:srgbClr val="0070C0"/>
              </a:solidFill>
            </a:endParaRPr>
          </a:p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Google-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форма </a:t>
            </a:r>
            <a:r>
              <a:rPr lang="ru-RU" sz="3200" dirty="0" smtClean="0">
                <a:solidFill>
                  <a:srgbClr val="0070C0"/>
                </a:solidFill>
              </a:rPr>
              <a:t>– Большая перемена 2021 (информация о координаторах, размещение на информационных ресурсах, ссылка на подключение к региональному чату) 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59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5753" y="2042236"/>
            <a:ext cx="3428365" cy="124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СПАСИБО </a:t>
            </a:r>
            <a:r>
              <a:rPr sz="4000" b="1" spc="-10" dirty="0">
                <a:solidFill>
                  <a:srgbClr val="FFFFFF"/>
                </a:solidFill>
                <a:latin typeface="Arial"/>
                <a:cs typeface="Arial"/>
              </a:rPr>
              <a:t>ЗА  </a:t>
            </a:r>
            <a:r>
              <a:rPr sz="4000" b="1" spc="-15" dirty="0">
                <a:solidFill>
                  <a:srgbClr val="FFFFFF"/>
                </a:solidFill>
                <a:latin typeface="Arial"/>
                <a:cs typeface="Arial"/>
              </a:rPr>
              <a:t>ВНИМАНИЕ!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457</Words>
  <Application>Microsoft Office PowerPoint</Application>
  <PresentationFormat>Широкоэкранный</PresentationFormat>
  <Paragraphs>111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Carlito</vt:lpstr>
      <vt:lpstr>Times New Roman</vt:lpstr>
      <vt:lpstr>Office Theme</vt:lpstr>
      <vt:lpstr>Презентация PowerPoint</vt:lpstr>
      <vt:lpstr>Этапы Конкурса для школьников 5-7 классов</vt:lpstr>
      <vt:lpstr>Этапы Конкурса для школьников</vt:lpstr>
      <vt:lpstr>Полуфиналы и Финал Конкурса</vt:lpstr>
      <vt:lpstr>Как подать заявку?</vt:lpstr>
      <vt:lpstr>Презентация PowerPoint</vt:lpstr>
      <vt:lpstr>Выполнение показателей </vt:lpstr>
      <vt:lpstr>СПАСИБО ЗА 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iero</dc:creator>
  <cp:lastModifiedBy>Третьяков Антон Юрьевич</cp:lastModifiedBy>
  <cp:revision>3</cp:revision>
  <dcterms:created xsi:type="dcterms:W3CDTF">2021-05-28T04:36:05Z</dcterms:created>
  <dcterms:modified xsi:type="dcterms:W3CDTF">2021-05-28T05:56:12Z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2021-03-26T00:00:00Z</vt:filetime>
  </property>
  <property fmtid="{D5CDD505-2E9C-101B-9397-08002B2CF9AE}" pid="3" name="Creator">
    <vt:lpwstr>Microsoft® PowerPoint® для Microsoft 365</vt:lpwstr>
  </property>
  <property fmtid="{D5CDD505-2E9C-101B-9397-08002B2CF9AE}" pid="4" name="LastSaved">
    <vt:filetime>2021-05-28T00:00:00Z</vt:filetime>
  </property>
</Properties>
</file>