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  <p:sldMasterId id="2147483691" r:id="rId2"/>
  </p:sldMasterIdLst>
  <p:sldIdLst>
    <p:sldId id="276" r:id="rId3"/>
    <p:sldId id="256" r:id="rId4"/>
    <p:sldId id="259" r:id="rId5"/>
    <p:sldId id="261" r:id="rId6"/>
    <p:sldId id="258" r:id="rId7"/>
    <p:sldId id="272" r:id="rId8"/>
    <p:sldId id="257" r:id="rId9"/>
    <p:sldId id="260" r:id="rId10"/>
    <p:sldId id="274" r:id="rId11"/>
    <p:sldId id="264" r:id="rId12"/>
    <p:sldId id="265" r:id="rId13"/>
    <p:sldId id="267" r:id="rId14"/>
    <p:sldId id="275" r:id="rId15"/>
    <p:sldId id="271" r:id="rId16"/>
    <p:sldId id="278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6" autoAdjust="0"/>
    <p:restoredTop sz="94660"/>
  </p:normalViewPr>
  <p:slideViewPr>
    <p:cSldViewPr>
      <p:cViewPr varScale="1">
        <p:scale>
          <a:sx n="68" d="100"/>
          <a:sy n="68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970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970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091D6-E895-493C-833C-F5691FAE34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C7E1E-0BD7-4B9A-873E-2D3FDF2768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AD9AD-CB22-4116-87A1-38D90A8A5F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9D99D-C202-4C14-8715-E50A33AAB2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19184-5A9F-446D-95B4-AF0C23D846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59789-3CF1-421C-8871-15517D4886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F0B50-EC40-48C5-B208-833540A27A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FF5582-378C-4232-AF0C-1D876A35FA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F0E1B-27EB-4F19-9447-9DD8A022E4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086EF-1F3B-4721-B51D-A50FCF8457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DFDF8-5839-4DCE-AC39-1AFE5D73BF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7ECC1F-03BB-4C81-AA81-E7153089BF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F382CC-8FC2-458E-ADDE-E77F943161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B914E-9A1C-41D6-BF80-A072914A7E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F774F-641C-4585-8973-C70BA9820C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A03819-D8FE-4815-A68B-8B4F9537B1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D1B16-E3DF-49E1-AFF4-E781641036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C62B98-955A-4CFF-BE0B-780D006655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BC49D-FE22-475D-95BB-A650851B70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E0240-19A1-4495-88C0-6338643CA8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725FF-84DB-44DD-868A-7674EFAA6A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42DA3-F7BA-478B-A9E1-8E567E68FE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2867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28677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28678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8681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82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683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FB042E27-F3EF-42FA-8727-D32CD6A961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5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1B87D1BC-E946-4885-B4A7-1D465F0C17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78" r:id="rId2"/>
    <p:sldLayoutId id="2147483785" r:id="rId3"/>
    <p:sldLayoutId id="2147483779" r:id="rId4"/>
    <p:sldLayoutId id="2147483780" r:id="rId5"/>
    <p:sldLayoutId id="2147483781" r:id="rId6"/>
    <p:sldLayoutId id="2147483786" r:id="rId7"/>
    <p:sldLayoutId id="2147483787" r:id="rId8"/>
    <p:sldLayoutId id="2147483788" r:id="rId9"/>
    <p:sldLayoutId id="2147483782" r:id="rId10"/>
    <p:sldLayoutId id="21474837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179512" y="404812"/>
            <a:ext cx="8713787" cy="6453188"/>
            <a:chOff x="179388" y="404813"/>
            <a:chExt cx="8713787" cy="6453188"/>
          </a:xfrm>
        </p:grpSpPr>
        <p:sp>
          <p:nvSpPr>
            <p:cNvPr id="10245" name="TextBox 6"/>
            <p:cNvSpPr txBox="1">
              <a:spLocks noChangeArrowheads="1"/>
            </p:cNvSpPr>
            <p:nvPr/>
          </p:nvSpPr>
          <p:spPr bwMode="auto">
            <a:xfrm>
              <a:off x="4139583" y="5517253"/>
              <a:ext cx="4464667" cy="769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400" b="1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minsozobr.ru</a:t>
              </a:r>
              <a:endParaRPr lang="ru-RU" sz="4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10243" name="Picture 6"/>
            <p:cNvPicPr>
              <a:picLocks noChangeAspect="1" noChangeArrowheads="1"/>
            </p:cNvPicPr>
            <p:nvPr/>
          </p:nvPicPr>
          <p:blipFill>
            <a:blip r:embed="rId2" cstate="print"/>
            <a:srcRect l="11896" t="24234" r="10625" b="15720"/>
            <a:stretch>
              <a:fillRect/>
            </a:stretch>
          </p:blipFill>
          <p:spPr bwMode="auto">
            <a:xfrm>
              <a:off x="179388" y="404813"/>
              <a:ext cx="8713787" cy="41036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Рисунок 6" descr="Логотип РУССКИЙ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18396" y="5229200"/>
              <a:ext cx="2561516" cy="1628801"/>
            </a:xfrm>
            <a:prstGeom prst="rect">
              <a:avLst/>
            </a:prstGeom>
          </p:spPr>
        </p:pic>
      </p:grp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260648"/>
            <a:ext cx="7739062" cy="1143000"/>
          </a:xfrm>
        </p:spPr>
        <p:txBody>
          <a:bodyPr/>
          <a:lstStyle/>
          <a:p>
            <a:pPr algn="ctr" eaLnBrk="1" hangingPunct="1"/>
            <a:r>
              <a:rPr lang="ru-RU" sz="3800" b="1" dirty="0" smtClean="0"/>
              <a:t>Служба медиации школы – это…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989138"/>
            <a:ext cx="7772400" cy="2808287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/>
              <a:t>Школьная служба медиации </a:t>
            </a:r>
            <a:r>
              <a:rPr lang="ru-RU" u="sng" dirty="0" smtClean="0"/>
              <a:t>состоит из: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1000" u="sng" dirty="0" smtClean="0"/>
          </a:p>
          <a:p>
            <a:pPr indent="342900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dirty="0" smtClean="0"/>
              <a:t> - специально обучившихся технологии и основам  медиации педагогов;</a:t>
            </a:r>
          </a:p>
          <a:p>
            <a:pPr indent="342900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endParaRPr lang="ru-RU" sz="800" dirty="0" smtClean="0"/>
          </a:p>
          <a:p>
            <a:pPr indent="342900" eaLnBrk="1" hangingPunct="1">
              <a:spcBef>
                <a:spcPts val="0"/>
              </a:spcBef>
              <a:buFont typeface="Wingdings" pitchFamily="2" charset="2"/>
              <a:buNone/>
              <a:defRPr/>
            </a:pPr>
            <a:r>
              <a:rPr lang="ru-RU" dirty="0" smtClean="0"/>
              <a:t>- обучающихся нашей школы;</a:t>
            </a:r>
          </a:p>
          <a:p>
            <a:pPr indent="342900" eaLnBrk="1" hangingPunct="1">
              <a:spcBef>
                <a:spcPts val="0"/>
              </a:spcBef>
              <a:buFontTx/>
              <a:buNone/>
              <a:defRPr/>
            </a:pPr>
            <a:endParaRPr lang="ru-RU" sz="800" dirty="0" smtClean="0"/>
          </a:p>
          <a:p>
            <a:pPr indent="342900" eaLnBrk="1" hangingPunct="1">
              <a:spcBef>
                <a:spcPts val="0"/>
              </a:spcBef>
              <a:buFontTx/>
              <a:buNone/>
              <a:defRPr/>
            </a:pPr>
            <a:r>
              <a:rPr lang="ru-RU" dirty="0" smtClean="0"/>
              <a:t>- родителей</a:t>
            </a:r>
          </a:p>
          <a:p>
            <a:pPr eaLnBrk="1" hangingPunct="1">
              <a:buFontTx/>
              <a:buChar char="-"/>
              <a:defRPr/>
            </a:pPr>
            <a:endParaRPr lang="ru-RU" dirty="0" smtClean="0"/>
          </a:p>
        </p:txBody>
      </p:sp>
      <p:grpSp>
        <p:nvGrpSpPr>
          <p:cNvPr id="10" name="Группа 9"/>
          <p:cNvGrpSpPr/>
          <p:nvPr/>
        </p:nvGrpSpPr>
        <p:grpSpPr>
          <a:xfrm>
            <a:off x="251520" y="260648"/>
            <a:ext cx="1043608" cy="864476"/>
            <a:chOff x="0" y="1196752"/>
            <a:chExt cx="993532" cy="826045"/>
          </a:xfrm>
        </p:grpSpPr>
        <p:pic>
          <p:nvPicPr>
            <p:cNvPr id="11" name="Рисунок 10" descr="Логотип РУССКИЙ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196752"/>
              <a:ext cx="993532" cy="648072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0" y="1772817"/>
              <a:ext cx="971600" cy="249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rgbClr val="002060"/>
                  </a:solidFill>
                  <a:latin typeface="+mj-lt"/>
                </a:rPr>
                <a:t>minsozobr.ru</a:t>
              </a:r>
              <a:endParaRPr lang="ru-RU" sz="1100" b="1" dirty="0">
                <a:solidFill>
                  <a:srgbClr val="002060"/>
                </a:solidFill>
                <a:latin typeface="+mj-lt"/>
              </a:endParaRPr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75" y="260350"/>
            <a:ext cx="5699125" cy="1143000"/>
          </a:xfrm>
        </p:spPr>
        <p:txBody>
          <a:bodyPr/>
          <a:lstStyle/>
          <a:p>
            <a:pPr algn="ctr" eaLnBrk="1" hangingPunct="1"/>
            <a:r>
              <a:rPr lang="ru-RU" sz="3800" b="1" smtClean="0"/>
              <a:t>Что важно знать…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28775"/>
            <a:ext cx="8532812" cy="44640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u="sng" smtClean="0"/>
              <a:t>При проведении медиации в школе</a:t>
            </a:r>
            <a:r>
              <a:rPr lang="ru-RU" sz="2000" smtClean="0"/>
              <a:t> соблюдаются положения Федерального закона № 193-ФЗ (медиатор будет беспристрастным, нейтральным, не будет и не вправе обвинять, наказывать, придавать огласке, навязывать свое мнение)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u="sng" smtClean="0"/>
              <a:t>Медиация в школе</a:t>
            </a:r>
            <a:r>
              <a:rPr lang="ru-RU" sz="2000" smtClean="0"/>
              <a:t> будет с добровольного согласия ребенка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u="sng" smtClean="0"/>
              <a:t>Медиацию в школе</a:t>
            </a:r>
            <a:r>
              <a:rPr lang="ru-RU" sz="2000" smtClean="0"/>
              <a:t> проводит педагог, владеющий технологией и основам  медиации, знающий особенности возрастного развития детей, возрастную психологию, тот, на кого возложена ответственность за жизнь и здоровье детей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u="sng" smtClean="0"/>
              <a:t>Медиация в школе</a:t>
            </a:r>
            <a:r>
              <a:rPr lang="ru-RU" sz="2000" smtClean="0"/>
              <a:t> – это переговоры, беседа, не являющаяся психологическим консультированием и не требующая от родителей и детей письменного согласия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u="sng" smtClean="0"/>
              <a:t>Медиация в школе</a:t>
            </a:r>
            <a:r>
              <a:rPr lang="ru-RU" sz="2000" smtClean="0"/>
              <a:t> проводится  с соблюдением принципа конфиденциальности. Все, сказанное останется тайной, медиатор не вправе разглашать информацию, направлять её куда-либо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u="sng" smtClean="0"/>
              <a:t>Школьная медиация</a:t>
            </a:r>
            <a:r>
              <a:rPr lang="ru-RU" sz="2000" smtClean="0"/>
              <a:t> поможет также родителям и учителям если у них  появятся претензии друг к другу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323528" y="332656"/>
            <a:ext cx="1043608" cy="864476"/>
            <a:chOff x="0" y="1196752"/>
            <a:chExt cx="993532" cy="826045"/>
          </a:xfrm>
        </p:grpSpPr>
        <p:pic>
          <p:nvPicPr>
            <p:cNvPr id="11" name="Рисунок 10" descr="Логотип РУССКИЙ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196752"/>
              <a:ext cx="993532" cy="648072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0" y="1772817"/>
              <a:ext cx="971600" cy="249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rgbClr val="002060"/>
                  </a:solidFill>
                  <a:latin typeface="+mj-lt"/>
                </a:rPr>
                <a:t>minsozobr.ru</a:t>
              </a:r>
              <a:endParaRPr lang="ru-RU" sz="1100" b="1" dirty="0">
                <a:solidFill>
                  <a:srgbClr val="002060"/>
                </a:solidFill>
                <a:latin typeface="+mj-lt"/>
              </a:endParaRPr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366962" y="188640"/>
            <a:ext cx="7777038" cy="1412875"/>
          </a:xfrm>
        </p:spPr>
        <p:txBody>
          <a:bodyPr/>
          <a:lstStyle/>
          <a:p>
            <a:pPr algn="ctr" eaLnBrk="1" hangingPunct="1"/>
            <a:r>
              <a:rPr lang="ru-RU" sz="3200" b="1" dirty="0" smtClean="0"/>
              <a:t>Правовое обоснование </a:t>
            </a:r>
            <a:br>
              <a:rPr lang="ru-RU" sz="3200" b="1" dirty="0" smtClean="0"/>
            </a:br>
            <a:r>
              <a:rPr lang="ru-RU" sz="3200" b="1" dirty="0" smtClean="0"/>
              <a:t>деятельности службы медиации в школе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916113"/>
            <a:ext cx="7304087" cy="3529012"/>
          </a:xfrm>
        </p:spPr>
        <p:txBody>
          <a:bodyPr/>
          <a:lstStyle/>
          <a:p>
            <a:pPr eaLnBrk="1" hangingPunct="1"/>
            <a:r>
              <a:rPr lang="ru-RU" dirty="0" smtClean="0"/>
              <a:t>Положение о службе медиации школы  </a:t>
            </a:r>
          </a:p>
          <a:p>
            <a:pPr eaLnBrk="1" hangingPunct="1"/>
            <a:r>
              <a:rPr lang="ru-RU" dirty="0" smtClean="0"/>
              <a:t>Положение о педагоге, выполняющем функции  медиатора</a:t>
            </a:r>
          </a:p>
          <a:p>
            <a:pPr eaLnBrk="1" hangingPunct="1"/>
            <a:r>
              <a:rPr lang="ru-RU" dirty="0" smtClean="0"/>
              <a:t>Приказ директора школы о создании службы медиации 	</a:t>
            </a:r>
          </a:p>
          <a:p>
            <a:pPr eaLnBrk="1" hangingPunct="1">
              <a:buFont typeface="Wingdings" pitchFamily="2" charset="2"/>
              <a:buNone/>
            </a:pPr>
            <a:endParaRPr lang="ru-RU" dirty="0" smtClean="0"/>
          </a:p>
        </p:txBody>
      </p:sp>
      <p:grpSp>
        <p:nvGrpSpPr>
          <p:cNvPr id="10" name="Группа 9"/>
          <p:cNvGrpSpPr/>
          <p:nvPr/>
        </p:nvGrpSpPr>
        <p:grpSpPr>
          <a:xfrm>
            <a:off x="251520" y="260648"/>
            <a:ext cx="1043608" cy="864476"/>
            <a:chOff x="0" y="1196752"/>
            <a:chExt cx="993532" cy="826045"/>
          </a:xfrm>
        </p:grpSpPr>
        <p:pic>
          <p:nvPicPr>
            <p:cNvPr id="11" name="Рисунок 10" descr="Логотип РУССКИЙ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196752"/>
              <a:ext cx="993532" cy="648072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0" y="1772817"/>
              <a:ext cx="971600" cy="249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rgbClr val="002060"/>
                  </a:solidFill>
                  <a:latin typeface="+mj-lt"/>
                </a:rPr>
                <a:t>minsozobr.ru</a:t>
              </a:r>
              <a:endParaRPr lang="ru-RU" sz="1100" b="1" dirty="0">
                <a:solidFill>
                  <a:srgbClr val="002060"/>
                </a:solidFill>
                <a:latin typeface="+mj-lt"/>
              </a:endParaRPr>
            </a:p>
          </p:txBody>
        </p:sp>
      </p:grpSp>
    </p:spTree>
  </p:cSld>
  <p:clrMapOvr>
    <a:masterClrMapping/>
  </p:clrMapOvr>
  <p:transition spd="slow">
    <p:cover dir="l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44" y="260648"/>
            <a:ext cx="5688632" cy="981075"/>
          </a:xfrm>
        </p:spPr>
        <p:txBody>
          <a:bodyPr/>
          <a:lstStyle/>
          <a:p>
            <a:pPr algn="ctr" eaLnBrk="1" hangingPunct="1"/>
            <a:r>
              <a:rPr lang="ru-RU" sz="2800" b="1" dirty="0" smtClean="0"/>
              <a:t>Нормативно-правовые акты </a:t>
            </a:r>
            <a:br>
              <a:rPr lang="ru-RU" sz="2800" b="1" dirty="0" smtClean="0"/>
            </a:br>
            <a:r>
              <a:rPr lang="ru-RU" sz="2800" b="1" dirty="0" smtClean="0"/>
              <a:t>федерального уровня…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628800"/>
            <a:ext cx="8280400" cy="50688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- Национальная стратегии действий в интересах детей 2012-2017 годы;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- Концепция  развития сети служб медиации в целях реализации восстановительного правосудия в отношении детей, в том числе совершивших общественно опасные деяния, но не достигших возраста, с которого наступает уголовная ответственность в Российской Федерации (утв. </a:t>
            </a:r>
            <a:r>
              <a:rPr lang="ru-RU" sz="2000" dirty="0" err="1" smtClean="0"/>
              <a:t>расп</a:t>
            </a:r>
            <a:r>
              <a:rPr lang="ru-RU" sz="2000" dirty="0" smtClean="0"/>
              <a:t>. Правительства РФ от 30 июля 2014 г. № 1430-р);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- Методические рекомендации по организации служб школьной медиации в образовательных организациях (письмо Министерства образования и науки РФ от 18 ноября 2013 г. № ВК-844/07);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- Федеральный закон от 29 декабря 2012 г. N 273-ФЗ «Об образовании в Российской Федерации</a:t>
            </a:r>
            <a:r>
              <a:rPr lang="ru-RU" sz="2000" b="1" dirty="0" smtClean="0"/>
              <a:t>» (</a:t>
            </a:r>
            <a:r>
              <a:rPr lang="ru-RU" sz="2000" dirty="0" smtClean="0"/>
              <a:t>ст.27 п.2);</a:t>
            </a:r>
            <a:r>
              <a:rPr lang="ru-RU" sz="2000" b="1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- Федеральный закон от 27 июля 2010 г. N 193-ФЗ «Об альтернативной процедуре урегулирования споров с участием посредника (процедуре медиации)»;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- Федеральный закон от 24 июля 1998 г. N 124-ФЗ «Об основных гарантиях прав ребенка в Российской Федерации».</a:t>
            </a:r>
          </a:p>
          <a:p>
            <a:pPr eaLnBrk="1" hangingPunct="1">
              <a:lnSpc>
                <a:spcPct val="80000"/>
              </a:lnSpc>
            </a:pPr>
            <a:endParaRPr lang="ru-RU" sz="2000" dirty="0" smtClean="0"/>
          </a:p>
          <a:p>
            <a:pPr eaLnBrk="1" hangingPunct="1">
              <a:lnSpc>
                <a:spcPct val="80000"/>
              </a:lnSpc>
            </a:pPr>
            <a:endParaRPr lang="ru-RU" sz="2000" dirty="0" smtClean="0"/>
          </a:p>
          <a:p>
            <a:pPr eaLnBrk="1" hangingPunct="1">
              <a:lnSpc>
                <a:spcPct val="80000"/>
              </a:lnSpc>
            </a:pPr>
            <a:endParaRPr lang="ru-RU" sz="1800" dirty="0" smtClean="0"/>
          </a:p>
        </p:txBody>
      </p:sp>
      <p:grpSp>
        <p:nvGrpSpPr>
          <p:cNvPr id="10" name="Группа 9"/>
          <p:cNvGrpSpPr/>
          <p:nvPr/>
        </p:nvGrpSpPr>
        <p:grpSpPr>
          <a:xfrm>
            <a:off x="323528" y="332656"/>
            <a:ext cx="1043608" cy="864476"/>
            <a:chOff x="0" y="1196752"/>
            <a:chExt cx="993532" cy="826045"/>
          </a:xfrm>
        </p:grpSpPr>
        <p:pic>
          <p:nvPicPr>
            <p:cNvPr id="11" name="Рисунок 10" descr="Логотип РУССКИЙ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196752"/>
              <a:ext cx="993532" cy="648072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0" y="1772817"/>
              <a:ext cx="971600" cy="249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rgbClr val="002060"/>
                  </a:solidFill>
                  <a:latin typeface="+mj-lt"/>
                </a:rPr>
                <a:t>minsozobr.ru</a:t>
              </a:r>
              <a:endParaRPr lang="ru-RU" sz="1100" b="1" dirty="0">
                <a:solidFill>
                  <a:srgbClr val="002060"/>
                </a:solidFill>
                <a:latin typeface="+mj-lt"/>
              </a:endParaRPr>
            </a:p>
          </p:txBody>
        </p:sp>
      </p:grp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6" y="332656"/>
            <a:ext cx="6059488" cy="1143000"/>
          </a:xfrm>
        </p:spPr>
        <p:txBody>
          <a:bodyPr/>
          <a:lstStyle/>
          <a:p>
            <a:pPr algn="ctr" eaLnBrk="1" hangingPunct="1"/>
            <a:r>
              <a:rPr lang="ru-RU" sz="3200" b="1" dirty="0" smtClean="0"/>
              <a:t>Медиаторами  могут стать </a:t>
            </a:r>
            <a:br>
              <a:rPr lang="ru-RU" sz="3200" b="1" dirty="0" smtClean="0"/>
            </a:br>
            <a:r>
              <a:rPr lang="ru-RU" sz="3200" b="1" dirty="0" smtClean="0"/>
              <a:t>сами школьники…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989138"/>
            <a:ext cx="7920037" cy="3384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Школьники могут стать членами службы и помогать взрослым медиаторам (рассказывать сверстникам о службе и мирных путях выхода из сложных ситуаций)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900" dirty="0" smtClean="0"/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По желанию школьников и согласия их  родителей они могут принять участие в медиации (примирительной встрече) в качестве медиатора «</a:t>
            </a:r>
            <a:r>
              <a:rPr lang="ru-RU" sz="2400" dirty="0" err="1" smtClean="0"/>
              <a:t>ровесник-ровеснику</a:t>
            </a:r>
            <a:r>
              <a:rPr lang="ru-RU" sz="2400" dirty="0" smtClean="0"/>
              <a:t>», при условии  обучения навыкам медиации и согласия спорящих сторон </a:t>
            </a:r>
          </a:p>
          <a:p>
            <a:pPr eaLnBrk="1" hangingPunct="1">
              <a:lnSpc>
                <a:spcPct val="90000"/>
              </a:lnSpc>
            </a:pPr>
            <a:endParaRPr lang="ru-RU" dirty="0" smtClean="0"/>
          </a:p>
        </p:txBody>
      </p:sp>
      <p:grpSp>
        <p:nvGrpSpPr>
          <p:cNvPr id="10" name="Группа 9"/>
          <p:cNvGrpSpPr/>
          <p:nvPr/>
        </p:nvGrpSpPr>
        <p:grpSpPr>
          <a:xfrm>
            <a:off x="323528" y="332656"/>
            <a:ext cx="1043608" cy="864476"/>
            <a:chOff x="0" y="1196752"/>
            <a:chExt cx="993532" cy="826045"/>
          </a:xfrm>
        </p:grpSpPr>
        <p:pic>
          <p:nvPicPr>
            <p:cNvPr id="11" name="Рисунок 10" descr="Логотип РУССКИЙ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196752"/>
              <a:ext cx="993532" cy="648072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0" y="1772817"/>
              <a:ext cx="971600" cy="249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rgbClr val="002060"/>
                  </a:solidFill>
                  <a:latin typeface="+mj-lt"/>
                </a:rPr>
                <a:t>minsozobr.ru</a:t>
              </a:r>
              <a:endParaRPr lang="ru-RU" sz="1100" b="1" dirty="0">
                <a:solidFill>
                  <a:srgbClr val="002060"/>
                </a:solidFill>
                <a:latin typeface="+mj-lt"/>
              </a:endParaRPr>
            </a:p>
          </p:txBody>
        </p:sp>
      </p:grp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547664" y="1916832"/>
            <a:ext cx="6552728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СПАСИБО</a:t>
            </a:r>
          </a:p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ЗА ВНИМАНИЕ!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323528" y="332656"/>
            <a:ext cx="1043608" cy="864476"/>
            <a:chOff x="0" y="1196752"/>
            <a:chExt cx="993532" cy="826045"/>
          </a:xfrm>
        </p:grpSpPr>
        <p:pic>
          <p:nvPicPr>
            <p:cNvPr id="11" name="Рисунок 10" descr="Логотип РУССКИЙ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196752"/>
              <a:ext cx="993532" cy="648072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0" y="1772817"/>
              <a:ext cx="971600" cy="249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rgbClr val="002060"/>
                  </a:solidFill>
                  <a:latin typeface="+mj-lt"/>
                </a:rPr>
                <a:t>minsozobr.ru</a:t>
              </a:r>
              <a:endParaRPr lang="ru-RU" sz="1100" b="1" dirty="0">
                <a:solidFill>
                  <a:srgbClr val="002060"/>
                </a:solidFill>
                <a:latin typeface="+mj-lt"/>
              </a:endParaRPr>
            </a:p>
          </p:txBody>
        </p:sp>
      </p:grpSp>
    </p:spTree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46338" y="1268413"/>
            <a:ext cx="6697662" cy="2209800"/>
          </a:xfrm>
        </p:spPr>
        <p:txBody>
          <a:bodyPr/>
          <a:lstStyle/>
          <a:p>
            <a:pPr algn="ctr" eaLnBrk="1" hangingPunct="1"/>
            <a:r>
              <a:rPr lang="ru-RU" b="1" smtClean="0">
                <a:solidFill>
                  <a:schemeClr val="accent2"/>
                </a:solidFill>
              </a:rPr>
              <a:t>О школьной медиации за 5 минут…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chemeClr val="accent2"/>
                </a:solidFill>
              </a:rPr>
              <a:t>Специально для родителей и обучающихся</a:t>
            </a:r>
          </a:p>
          <a:p>
            <a:pPr eaLnBrk="1" hangingPunct="1"/>
            <a:endParaRPr lang="ru-RU" smtClean="0">
              <a:solidFill>
                <a:schemeClr val="accent2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251520" y="764704"/>
            <a:ext cx="1115616" cy="936051"/>
            <a:chOff x="0" y="1196752"/>
            <a:chExt cx="993532" cy="799515"/>
          </a:xfrm>
        </p:grpSpPr>
        <p:pic>
          <p:nvPicPr>
            <p:cNvPr id="5" name="Рисунок 4" descr="Логотип РУССКИЙ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196752"/>
              <a:ext cx="993532" cy="648072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0" y="1772817"/>
              <a:ext cx="971600" cy="2234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rgbClr val="002060"/>
                  </a:solidFill>
                  <a:latin typeface="+mj-lt"/>
                </a:rPr>
                <a:t>minsozobr.ru</a:t>
              </a:r>
              <a:endParaRPr lang="ru-RU" sz="1100" b="1" dirty="0">
                <a:solidFill>
                  <a:srgbClr val="002060"/>
                </a:solidFill>
                <a:latin typeface="+mj-lt"/>
              </a:endParaRPr>
            </a:p>
          </p:txBody>
        </p: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7813"/>
            <a:ext cx="5400675" cy="774700"/>
          </a:xfrm>
        </p:spPr>
        <p:txBody>
          <a:bodyPr/>
          <a:lstStyle/>
          <a:p>
            <a:pPr algn="ctr" eaLnBrk="1" hangingPunct="1"/>
            <a:r>
              <a:rPr lang="ru-RU" b="1" smtClean="0"/>
              <a:t>Что нужно знать…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557338"/>
            <a:ext cx="8066087" cy="42481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/>
              <a:t>Конфликты – неизбежность пребывания в обществе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Конфликты – кризис, который дает толчок к развитию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Конфликты не всегда разрушительны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Конфликты- серьезные разногласия и противоречия, во время которых мы испытываем ко второй стороне крайне неприятные эмоции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Конфликты разрешимы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323528" y="332656"/>
            <a:ext cx="1043608" cy="864476"/>
            <a:chOff x="0" y="1196752"/>
            <a:chExt cx="993532" cy="826045"/>
          </a:xfrm>
        </p:grpSpPr>
        <p:pic>
          <p:nvPicPr>
            <p:cNvPr id="8" name="Рисунок 7" descr="Логотип РУССКИЙ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196752"/>
              <a:ext cx="993532" cy="648072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0" y="1772817"/>
              <a:ext cx="971600" cy="249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rgbClr val="002060"/>
                  </a:solidFill>
                  <a:latin typeface="+mj-lt"/>
                </a:rPr>
                <a:t>minsozobr.ru</a:t>
              </a:r>
              <a:endParaRPr lang="ru-RU" sz="1100" b="1" dirty="0">
                <a:solidFill>
                  <a:srgbClr val="002060"/>
                </a:solidFill>
                <a:latin typeface="+mj-lt"/>
              </a:endParaRPr>
            </a:p>
          </p:txBody>
        </p:sp>
      </p:grpSp>
    </p:spTree>
  </p:cSld>
  <p:clrMapOvr>
    <a:masterClrMapping/>
  </p:clrMapOvr>
  <p:transition spd="slow">
    <p:strips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188913"/>
            <a:ext cx="6769100" cy="1143000"/>
          </a:xfrm>
        </p:spPr>
        <p:txBody>
          <a:bodyPr/>
          <a:lstStyle/>
          <a:p>
            <a:pPr algn="ctr" eaLnBrk="1" hangingPunct="1"/>
            <a:r>
              <a:rPr lang="ru-RU" b="1" smtClean="0"/>
              <a:t>К чему стремится школа…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57338"/>
            <a:ext cx="8388350" cy="43195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/>
              <a:t>К поиску новых эффективных способов снижения негативного влияния социума на наших детей 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К формированию новой системы работы с нашими детьми по предотвращению негативных проявлений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К снижению риска возникновения конфликтов, быстрой помощи в случае трудных ситуаций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К созданию БЕЗОПАСНОЙ СРЕДЫ для наших детей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323528" y="332656"/>
            <a:ext cx="1043608" cy="864476"/>
            <a:chOff x="0" y="1196752"/>
            <a:chExt cx="993532" cy="826045"/>
          </a:xfrm>
        </p:grpSpPr>
        <p:pic>
          <p:nvPicPr>
            <p:cNvPr id="11" name="Рисунок 10" descr="Логотип РУССКИЙ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196752"/>
              <a:ext cx="993532" cy="648072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0" y="1772817"/>
              <a:ext cx="971600" cy="249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rgbClr val="002060"/>
                  </a:solidFill>
                  <a:latin typeface="+mj-lt"/>
                </a:rPr>
                <a:t>minsozobr.ru</a:t>
              </a:r>
              <a:endParaRPr lang="ru-RU" sz="1100" b="1" dirty="0">
                <a:solidFill>
                  <a:srgbClr val="002060"/>
                </a:solidFill>
                <a:latin typeface="+mj-lt"/>
              </a:endParaRPr>
            </a:p>
          </p:txBody>
        </p:sp>
      </p:grpSp>
    </p:spTree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484438" y="277813"/>
            <a:ext cx="6202362" cy="1143000"/>
          </a:xfrm>
        </p:spPr>
        <p:txBody>
          <a:bodyPr/>
          <a:lstStyle/>
          <a:p>
            <a:pPr algn="ctr" eaLnBrk="1" hangingPunct="1"/>
            <a:r>
              <a:rPr lang="ru-RU" b="1" smtClean="0"/>
              <a:t>Медиация и медиатор…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00200"/>
            <a:ext cx="8459787" cy="44211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b="1" smtClean="0"/>
              <a:t>Медиация</a:t>
            </a:r>
            <a:r>
              <a:rPr lang="ru-RU" smtClean="0"/>
              <a:t> - переговоры с целью урегулирования конфликтных, спорных, сложных ситуаций в интересах каждого с участием </a:t>
            </a:r>
            <a:r>
              <a:rPr lang="ru-RU" u="sng" smtClean="0"/>
              <a:t>нейтрального</a:t>
            </a:r>
            <a:r>
              <a:rPr lang="ru-RU" smtClean="0"/>
              <a:t> третьего лица (медиатора)</a:t>
            </a:r>
          </a:p>
          <a:p>
            <a:pPr eaLnBrk="1" hangingPunct="1">
              <a:lnSpc>
                <a:spcPct val="90000"/>
              </a:lnSpc>
            </a:pPr>
            <a:r>
              <a:rPr lang="ru-RU" b="1" smtClean="0"/>
              <a:t>Медиатор</a:t>
            </a:r>
            <a:r>
              <a:rPr lang="ru-RU" smtClean="0"/>
              <a:t> – нейтральная, беспристрастная, независимая третья сторона, способствующая конфликтующим в поиске взаимоудовлетворяющего решения и достижению договоренности о будущих отношениях</a:t>
            </a:r>
          </a:p>
          <a:p>
            <a:pPr eaLnBrk="1" hangingPunct="1">
              <a:lnSpc>
                <a:spcPct val="90000"/>
              </a:lnSpc>
            </a:pPr>
            <a:endParaRPr lang="ru-RU" sz="3200" smtClean="0"/>
          </a:p>
          <a:p>
            <a:pPr eaLnBrk="1" hangingPunct="1">
              <a:lnSpc>
                <a:spcPct val="90000"/>
              </a:lnSpc>
            </a:pPr>
            <a:endParaRPr lang="ru-RU" sz="3200" smtClean="0"/>
          </a:p>
          <a:p>
            <a:pPr eaLnBrk="1" hangingPunct="1">
              <a:lnSpc>
                <a:spcPct val="90000"/>
              </a:lnSpc>
            </a:pPr>
            <a:endParaRPr lang="ru-RU" smtClean="0"/>
          </a:p>
        </p:txBody>
      </p:sp>
      <p:grpSp>
        <p:nvGrpSpPr>
          <p:cNvPr id="10" name="Группа 9"/>
          <p:cNvGrpSpPr/>
          <p:nvPr/>
        </p:nvGrpSpPr>
        <p:grpSpPr>
          <a:xfrm>
            <a:off x="323528" y="332656"/>
            <a:ext cx="1043608" cy="864476"/>
            <a:chOff x="0" y="1196752"/>
            <a:chExt cx="993532" cy="826045"/>
          </a:xfrm>
        </p:grpSpPr>
        <p:pic>
          <p:nvPicPr>
            <p:cNvPr id="11" name="Рисунок 10" descr="Логотип РУССКИЙ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196752"/>
              <a:ext cx="993532" cy="648072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0" y="1772817"/>
              <a:ext cx="971600" cy="249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rgbClr val="002060"/>
                  </a:solidFill>
                  <a:latin typeface="+mj-lt"/>
                </a:rPr>
                <a:t>minsozobr.ru</a:t>
              </a:r>
              <a:endParaRPr lang="ru-RU" sz="1100" b="1" dirty="0">
                <a:solidFill>
                  <a:srgbClr val="002060"/>
                </a:solidFill>
                <a:latin typeface="+mj-lt"/>
              </a:endParaRPr>
            </a:p>
          </p:txBody>
        </p:sp>
      </p:grpSp>
    </p:spTree>
  </p:cSld>
  <p:clrMapOvr>
    <a:masterClrMapping/>
  </p:clrMapOvr>
  <p:transition spd="slow">
    <p:cover dir="l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277813"/>
            <a:ext cx="6491287" cy="1143000"/>
          </a:xfrm>
        </p:spPr>
        <p:txBody>
          <a:bodyPr/>
          <a:lstStyle/>
          <a:p>
            <a:pPr algn="ctr" eaLnBrk="1" hangingPunct="1"/>
            <a:r>
              <a:rPr lang="ru-RU" sz="3800" b="1" smtClean="0"/>
              <a:t>Школьная медиация и медиатор в школе…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557338"/>
            <a:ext cx="8316912" cy="43195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000" b="1" smtClean="0"/>
              <a:t>Технология школьной медиации </a:t>
            </a:r>
            <a:r>
              <a:rPr lang="ru-RU" sz="2000" smtClean="0"/>
              <a:t>-  новый подход к разрешению и предотвращению сложных, спорных  (конфликтных) ситуаций между участниками образовательного процесса (учителями, обучающимися, их родителями) </a:t>
            </a:r>
            <a:r>
              <a:rPr lang="ru-RU" sz="2000" b="1" smtClean="0"/>
              <a:t>в интересах каждой из сторон </a:t>
            </a:r>
            <a:r>
              <a:rPr lang="ru-RU" sz="2000" smtClean="0"/>
              <a:t>в сфере образования (в школе), с учетом особенностей конфликтов между участниками образовательного процесса, требований законодательства сферы образования, особенностей работы с несовершеннолетними медиантами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800" smtClean="0"/>
          </a:p>
          <a:p>
            <a:pPr eaLnBrk="1" hangingPunct="1">
              <a:lnSpc>
                <a:spcPct val="90000"/>
              </a:lnSpc>
            </a:pPr>
            <a:r>
              <a:rPr lang="ru-RU" sz="2000" b="1" smtClean="0"/>
              <a:t>Педагог, выполняющий функции медиатора</a:t>
            </a:r>
            <a:r>
              <a:rPr lang="ru-RU" sz="2000" smtClean="0"/>
              <a:t> – педагог,</a:t>
            </a:r>
            <a:r>
              <a:rPr lang="ru-RU" sz="2400" smtClean="0"/>
              <a:t> </a:t>
            </a:r>
            <a:r>
              <a:rPr lang="ru-RU" sz="2000" smtClean="0"/>
              <a:t>специально обучившийся новой технологии урегулирования конфликтов (споров), который </a:t>
            </a:r>
            <a:r>
              <a:rPr lang="ru-RU" sz="2000" b="1" smtClean="0"/>
              <a:t>помогает сторонам</a:t>
            </a:r>
            <a:r>
              <a:rPr lang="ru-RU" sz="2000" smtClean="0"/>
              <a:t>  (и детям, и взрослым) </a:t>
            </a:r>
            <a:r>
              <a:rPr lang="ru-RU" sz="2000" b="1" smtClean="0"/>
              <a:t>договориться</a:t>
            </a:r>
            <a:r>
              <a:rPr lang="ru-RU" sz="2000" smtClean="0"/>
              <a:t> о том, как разрешить любой конфликт в интересах обоих сторон, быстро, конфиденциально. </a:t>
            </a:r>
            <a:endParaRPr lang="ru-RU" sz="2400" smtClean="0"/>
          </a:p>
          <a:p>
            <a:pPr eaLnBrk="1" hangingPunct="1">
              <a:lnSpc>
                <a:spcPct val="90000"/>
              </a:lnSpc>
            </a:pPr>
            <a:endParaRPr lang="ru-RU" sz="2000" smtClean="0"/>
          </a:p>
        </p:txBody>
      </p:sp>
      <p:grpSp>
        <p:nvGrpSpPr>
          <p:cNvPr id="10" name="Группа 9"/>
          <p:cNvGrpSpPr/>
          <p:nvPr/>
        </p:nvGrpSpPr>
        <p:grpSpPr>
          <a:xfrm>
            <a:off x="323528" y="332656"/>
            <a:ext cx="1043608" cy="864476"/>
            <a:chOff x="0" y="1196752"/>
            <a:chExt cx="993532" cy="826045"/>
          </a:xfrm>
        </p:grpSpPr>
        <p:pic>
          <p:nvPicPr>
            <p:cNvPr id="11" name="Рисунок 10" descr="Логотип РУССКИЙ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196752"/>
              <a:ext cx="993532" cy="648072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0" y="1772817"/>
              <a:ext cx="971600" cy="249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rgbClr val="002060"/>
                  </a:solidFill>
                  <a:latin typeface="+mj-lt"/>
                </a:rPr>
                <a:t>minsozobr.ru</a:t>
              </a:r>
              <a:endParaRPr lang="ru-RU" sz="1100" b="1" dirty="0">
                <a:solidFill>
                  <a:srgbClr val="002060"/>
                </a:solidFill>
                <a:latin typeface="+mj-lt"/>
              </a:endParaRPr>
            </a:p>
          </p:txBody>
        </p:sp>
      </p:grpSp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411413" y="188913"/>
            <a:ext cx="5976937" cy="1143000"/>
          </a:xfrm>
        </p:spPr>
        <p:txBody>
          <a:bodyPr/>
          <a:lstStyle/>
          <a:p>
            <a:pPr algn="ctr" eaLnBrk="1" hangingPunct="1"/>
            <a:r>
              <a:rPr lang="ru-RU" sz="3800" b="1" smtClean="0"/>
              <a:t>Что даст медиация школьникам…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137525" cy="42481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200" smtClean="0"/>
              <a:t>Детской проблеме поможет </a:t>
            </a:r>
            <a:r>
              <a:rPr lang="ru-RU" sz="2200" b="1" smtClean="0"/>
              <a:t>специально обучившийся человек</a:t>
            </a:r>
            <a:r>
              <a:rPr lang="ru-RU" sz="2200" smtClean="0"/>
              <a:t> (медиатор), только по желанию и с согласия ребенка;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r>
              <a:rPr lang="ru-RU" sz="2200" smtClean="0"/>
              <a:t>Дети, опасающиеся огласки (позора, насмешек), получают помощь медиатора строго </a:t>
            </a:r>
            <a:r>
              <a:rPr lang="ru-RU" sz="2200" b="1" smtClean="0"/>
              <a:t>конфиденциально;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800" b="1" smtClean="0"/>
          </a:p>
          <a:p>
            <a:pPr eaLnBrk="1" hangingPunct="1">
              <a:lnSpc>
                <a:spcPct val="80000"/>
              </a:lnSpc>
            </a:pPr>
            <a:r>
              <a:rPr lang="ru-RU" sz="2200" smtClean="0"/>
              <a:t>Ребенка, обратившегося к медиатору,  </a:t>
            </a:r>
            <a:r>
              <a:rPr lang="ru-RU" sz="2200" b="1" smtClean="0"/>
              <a:t>не поставят на учет</a:t>
            </a:r>
            <a:r>
              <a:rPr lang="ru-RU" sz="2200" smtClean="0"/>
              <a:t>, только помогут;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r>
              <a:rPr lang="ru-RU" sz="2200" smtClean="0"/>
              <a:t>Медиатор не будет и не вправе </a:t>
            </a:r>
            <a:r>
              <a:rPr lang="ru-RU" sz="2200" b="1" smtClean="0"/>
              <a:t>ни </a:t>
            </a:r>
            <a:r>
              <a:rPr lang="ru-RU" sz="2200" smtClean="0"/>
              <a:t>обвинять, </a:t>
            </a:r>
            <a:r>
              <a:rPr lang="ru-RU" sz="2200" b="1" smtClean="0"/>
              <a:t>ни </a:t>
            </a:r>
            <a:r>
              <a:rPr lang="ru-RU" sz="2200" smtClean="0"/>
              <a:t>осуждать, </a:t>
            </a:r>
            <a:r>
              <a:rPr lang="ru-RU" sz="2200" b="1" smtClean="0"/>
              <a:t>ни</a:t>
            </a:r>
            <a:r>
              <a:rPr lang="ru-RU" sz="2200" smtClean="0"/>
              <a:t> наказывать, </a:t>
            </a:r>
            <a:r>
              <a:rPr lang="ru-RU" sz="2200" b="1" smtClean="0"/>
              <a:t>ни</a:t>
            </a:r>
            <a:r>
              <a:rPr lang="ru-RU" sz="2200" smtClean="0"/>
              <a:t> заставлять примириться;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800" smtClean="0"/>
          </a:p>
          <a:p>
            <a:pPr eaLnBrk="1" hangingPunct="1">
              <a:lnSpc>
                <a:spcPct val="80000"/>
              </a:lnSpc>
            </a:pPr>
            <a:r>
              <a:rPr lang="ru-RU" sz="2200" smtClean="0"/>
              <a:t>Дети с помощью медиатора научатся договариваться, цивилизованно самостоятельно </a:t>
            </a:r>
            <a:r>
              <a:rPr lang="ru-RU" sz="2200" b="1" smtClean="0"/>
              <a:t>защищать себя и свои права</a:t>
            </a:r>
            <a:r>
              <a:rPr lang="ru-RU" sz="2200" smtClean="0"/>
              <a:t> даже в конфликте со взрослым </a:t>
            </a:r>
          </a:p>
          <a:p>
            <a:pPr eaLnBrk="1" hangingPunct="1">
              <a:lnSpc>
                <a:spcPct val="80000"/>
              </a:lnSpc>
            </a:pPr>
            <a:endParaRPr lang="ru-RU" sz="1800" smtClean="0"/>
          </a:p>
          <a:p>
            <a:pPr eaLnBrk="1" hangingPunct="1">
              <a:lnSpc>
                <a:spcPct val="80000"/>
              </a:lnSpc>
            </a:pPr>
            <a:endParaRPr lang="ru-RU" sz="1800" smtClean="0"/>
          </a:p>
        </p:txBody>
      </p:sp>
      <p:grpSp>
        <p:nvGrpSpPr>
          <p:cNvPr id="10" name="Группа 9"/>
          <p:cNvGrpSpPr/>
          <p:nvPr/>
        </p:nvGrpSpPr>
        <p:grpSpPr>
          <a:xfrm>
            <a:off x="323528" y="332656"/>
            <a:ext cx="1043608" cy="864476"/>
            <a:chOff x="0" y="1196752"/>
            <a:chExt cx="993532" cy="826045"/>
          </a:xfrm>
        </p:grpSpPr>
        <p:pic>
          <p:nvPicPr>
            <p:cNvPr id="11" name="Рисунок 10" descr="Логотип РУССКИЙ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196752"/>
              <a:ext cx="993532" cy="648072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0" y="1772817"/>
              <a:ext cx="971600" cy="249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rgbClr val="002060"/>
                  </a:solidFill>
                  <a:latin typeface="+mj-lt"/>
                </a:rPr>
                <a:t>minsozobr.ru</a:t>
              </a:r>
              <a:endParaRPr lang="ru-RU" sz="1100" b="1" dirty="0">
                <a:solidFill>
                  <a:srgbClr val="002060"/>
                </a:solidFill>
                <a:latin typeface="+mj-lt"/>
              </a:endParaRPr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title"/>
          </p:nvPr>
        </p:nvSpPr>
        <p:spPr>
          <a:xfrm>
            <a:off x="2484438" y="188913"/>
            <a:ext cx="5986462" cy="1143000"/>
          </a:xfrm>
        </p:spPr>
        <p:txBody>
          <a:bodyPr/>
          <a:lstStyle/>
          <a:p>
            <a:pPr algn="ctr" eaLnBrk="1" hangingPunct="1"/>
            <a:r>
              <a:rPr lang="ru-RU" sz="3800" b="1" smtClean="0"/>
              <a:t>Что важно  </a:t>
            </a:r>
            <a:r>
              <a:rPr lang="ru-RU" sz="3800" b="1" u="sng" smtClean="0"/>
              <a:t>для ребенка</a:t>
            </a:r>
            <a:r>
              <a:rPr lang="ru-RU" sz="3800" b="1" smtClean="0"/>
              <a:t> …</a:t>
            </a:r>
          </a:p>
        </p:txBody>
      </p:sp>
      <p:sp>
        <p:nvSpPr>
          <p:cNvPr id="1741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827088" y="1700213"/>
            <a:ext cx="8050212" cy="424973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200" smtClean="0"/>
              <a:t>Проблема решается быстро (чаще за 1 беседу), не усугубляется, ребенок не страдает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/>
              <a:t>Ребенок вправе в любое время прервать беседу и уйти (или обратиться к директору и т.д.)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/>
              <a:t>Нет огласки, репутация ребенка в детском коллективе, его самооценка не страдают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/>
              <a:t>Медиатор не принимает ничью сторону 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/>
              <a:t>Медиатор не устраивает разбирательств, наказаний, не осуждает, не принуждает мириться, </a:t>
            </a:r>
            <a:r>
              <a:rPr lang="ru-RU" sz="2200" b="1" smtClean="0"/>
              <a:t>помогает понять друг друга и договориться</a:t>
            </a:r>
            <a:r>
              <a:rPr lang="ru-RU" sz="2200" smtClean="0"/>
              <a:t>, как возместить нанесенный вред и избежать повторения ситуации в будущем 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b="1" smtClean="0"/>
              <a:t>После медиации дети не испытывают желания отомстить, каждый сохранил достоинство и чувствует себя  уверенно и в безопасности</a:t>
            </a:r>
          </a:p>
          <a:p>
            <a:pPr eaLnBrk="1" hangingPunct="1">
              <a:lnSpc>
                <a:spcPct val="80000"/>
              </a:lnSpc>
            </a:pPr>
            <a:endParaRPr lang="ru-RU" sz="2400" b="1" smtClean="0"/>
          </a:p>
        </p:txBody>
      </p:sp>
      <p:grpSp>
        <p:nvGrpSpPr>
          <p:cNvPr id="10" name="Группа 9"/>
          <p:cNvGrpSpPr/>
          <p:nvPr/>
        </p:nvGrpSpPr>
        <p:grpSpPr>
          <a:xfrm>
            <a:off x="323528" y="332656"/>
            <a:ext cx="1043608" cy="864476"/>
            <a:chOff x="0" y="1196752"/>
            <a:chExt cx="993532" cy="826045"/>
          </a:xfrm>
        </p:grpSpPr>
        <p:pic>
          <p:nvPicPr>
            <p:cNvPr id="11" name="Рисунок 10" descr="Логотип РУССКИЙ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196752"/>
              <a:ext cx="993532" cy="648072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0" y="1772817"/>
              <a:ext cx="971600" cy="249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rgbClr val="002060"/>
                  </a:solidFill>
                  <a:latin typeface="+mj-lt"/>
                </a:rPr>
                <a:t>minsozobr.ru</a:t>
              </a:r>
              <a:endParaRPr lang="ru-RU" sz="1100" b="1" dirty="0">
                <a:solidFill>
                  <a:srgbClr val="002060"/>
                </a:solidFill>
                <a:latin typeface="+mj-lt"/>
              </a:endParaRPr>
            </a:p>
          </p:txBody>
        </p:sp>
      </p:grp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260648"/>
            <a:ext cx="6191250" cy="908050"/>
          </a:xfrm>
        </p:spPr>
        <p:txBody>
          <a:bodyPr/>
          <a:lstStyle/>
          <a:p>
            <a:pPr algn="ctr" eaLnBrk="1" hangingPunct="1"/>
            <a:r>
              <a:rPr lang="ru-RU" sz="3800" b="1" dirty="0" smtClean="0"/>
              <a:t>Что важно </a:t>
            </a:r>
            <a:r>
              <a:rPr lang="ru-RU" sz="3800" b="1" u="sng" dirty="0" smtClean="0"/>
              <a:t>для родителя </a:t>
            </a:r>
            <a:r>
              <a:rPr lang="ru-RU" sz="3800" b="1" dirty="0" smtClean="0"/>
              <a:t>…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800"/>
            <a:ext cx="8388350" cy="49688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Вам нет необходимости посещать школу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Участие и  Ваше, и ребенка в  медиации – добровольное дело, Вы можете в любое время  уйти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 Нет огласки, репутация  ребенка в детском коллективе, его самооценка не страдают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Вся информация остается конфиденциальной, никуда не сообщается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Медиатор не принимает ничью сторону, вы равноправны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Медиатор не осуждает ни Вашего ребенка, ни Ваш стиль воспитания,  не принуждает мириться, </a:t>
            </a:r>
            <a:r>
              <a:rPr lang="ru-RU" sz="2000" b="1" dirty="0" smtClean="0"/>
              <a:t>помогает сторонам понять друг друга и договориться</a:t>
            </a:r>
            <a:r>
              <a:rPr lang="ru-RU" sz="2000" dirty="0" smtClean="0"/>
              <a:t>, как возместить нанесенный вред и избежать повторения ситуации в будущем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После медиации дети не испытывают желания отомстить, каждый сохранил достоинство и чувствует себя  уверенно и в безопасности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Риск повторения ситуации минимален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dirty="0" smtClean="0"/>
              <a:t>Вы не тратите время, моральные силы, финансы на длительнее разбирательства и судебные тяжбы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2000" dirty="0" smtClean="0"/>
          </a:p>
        </p:txBody>
      </p:sp>
      <p:grpSp>
        <p:nvGrpSpPr>
          <p:cNvPr id="10" name="Группа 9"/>
          <p:cNvGrpSpPr/>
          <p:nvPr/>
        </p:nvGrpSpPr>
        <p:grpSpPr>
          <a:xfrm>
            <a:off x="251520" y="188640"/>
            <a:ext cx="1043608" cy="864476"/>
            <a:chOff x="0" y="1196752"/>
            <a:chExt cx="993532" cy="826045"/>
          </a:xfrm>
        </p:grpSpPr>
        <p:pic>
          <p:nvPicPr>
            <p:cNvPr id="11" name="Рисунок 10" descr="Логотип РУССКИЙ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196752"/>
              <a:ext cx="993532" cy="648072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0" y="1772817"/>
              <a:ext cx="971600" cy="2499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dirty="0" smtClean="0">
                  <a:solidFill>
                    <a:srgbClr val="002060"/>
                  </a:solidFill>
                  <a:latin typeface="+mj-lt"/>
                </a:rPr>
                <a:t>minsozobr.ru</a:t>
              </a:r>
              <a:endParaRPr lang="ru-RU" sz="1100" b="1" dirty="0">
                <a:solidFill>
                  <a:srgbClr val="002060"/>
                </a:solidFill>
                <a:latin typeface="+mj-lt"/>
              </a:endParaRPr>
            </a:p>
          </p:txBody>
        </p:sp>
      </p:grpSp>
    </p:spTree>
  </p:cSld>
  <p:clrMapOvr>
    <a:masterClrMapping/>
  </p:clrMapOvr>
  <p:transition spd="slow">
    <p:cover dir="lu"/>
  </p:transition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лои">
  <a:themeElements>
    <a:clrScheme name="Слои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Слои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лои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лои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лои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Модульная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Модульная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695</TotalTime>
  <Words>898</Words>
  <Application>Microsoft Office PowerPoint</Application>
  <PresentationFormat>Экран (4:3)</PresentationFormat>
  <Paragraphs>96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Слои</vt:lpstr>
      <vt:lpstr>Модульная</vt:lpstr>
      <vt:lpstr>Слайд 1</vt:lpstr>
      <vt:lpstr>О школьной медиации за 5 минут…</vt:lpstr>
      <vt:lpstr>Что нужно знать…</vt:lpstr>
      <vt:lpstr>К чему стремится школа…</vt:lpstr>
      <vt:lpstr>Медиация и медиатор…</vt:lpstr>
      <vt:lpstr>Школьная медиация и медиатор в школе…</vt:lpstr>
      <vt:lpstr>Что даст медиация школьникам…</vt:lpstr>
      <vt:lpstr>Что важно  для ребенка …</vt:lpstr>
      <vt:lpstr>Что важно для родителя …</vt:lpstr>
      <vt:lpstr>Служба медиации школы – это…</vt:lpstr>
      <vt:lpstr>Что важно знать…</vt:lpstr>
      <vt:lpstr>Правовое обоснование  деятельности службы медиации в школе </vt:lpstr>
      <vt:lpstr>Нормативно-правовые акты  федерального уровня…</vt:lpstr>
      <vt:lpstr>Медиаторами  могут стать  сами школьники…</vt:lpstr>
      <vt:lpstr>Слайд 15</vt:lpstr>
    </vt:vector>
  </TitlesOfParts>
  <Company>NhT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Школьная служба медиации</dc:title>
  <dc:creator>Zver</dc:creator>
  <cp:lastModifiedBy>user</cp:lastModifiedBy>
  <cp:revision>32</cp:revision>
  <dcterms:created xsi:type="dcterms:W3CDTF">2016-08-14T04:20:36Z</dcterms:created>
  <dcterms:modified xsi:type="dcterms:W3CDTF">2016-08-18T14:18:33Z</dcterms:modified>
</cp:coreProperties>
</file>